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6858000" cy="9144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FD17"/>
    <a:srgbClr val="63C94B"/>
    <a:srgbClr val="DADA46"/>
    <a:srgbClr val="8CDF41"/>
    <a:srgbClr val="49F42C"/>
    <a:srgbClr val="90FB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690" y="3594"/>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47A8A69-D955-4E83-BF5F-F94436EFC6FD}" type="datetimeFigureOut">
              <a:rPr kumimoji="1" lang="ja-JP" altLang="en-US" smtClean="0"/>
              <a:pPr/>
              <a:t>2015/9/18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B2B36C-2C9B-4B6E-A943-B8941951078E}"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7A8A69-D955-4E83-BF5F-F94436EFC6FD}" type="datetimeFigureOut">
              <a:rPr kumimoji="1" lang="ja-JP" altLang="en-US" smtClean="0"/>
              <a:pPr/>
              <a:t>2015/9/18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B2B36C-2C9B-4B6E-A943-B8941951078E}"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7A8A69-D955-4E83-BF5F-F94436EFC6FD}" type="datetimeFigureOut">
              <a:rPr kumimoji="1" lang="ja-JP" altLang="en-US" smtClean="0"/>
              <a:pPr/>
              <a:t>2015/9/18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B2B36C-2C9B-4B6E-A943-B8941951078E}"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7A8A69-D955-4E83-BF5F-F94436EFC6FD}" type="datetimeFigureOut">
              <a:rPr kumimoji="1" lang="ja-JP" altLang="en-US" smtClean="0"/>
              <a:pPr/>
              <a:t>2015/9/18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B2B36C-2C9B-4B6E-A943-B8941951078E}"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47A8A69-D955-4E83-BF5F-F94436EFC6FD}" type="datetimeFigureOut">
              <a:rPr kumimoji="1" lang="ja-JP" altLang="en-US" smtClean="0"/>
              <a:pPr/>
              <a:t>2015/9/18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B2B36C-2C9B-4B6E-A943-B8941951078E}"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7A8A69-D955-4E83-BF5F-F94436EFC6FD}" type="datetimeFigureOut">
              <a:rPr kumimoji="1" lang="ja-JP" altLang="en-US" smtClean="0"/>
              <a:pPr/>
              <a:t>2015/9/18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B2B36C-2C9B-4B6E-A943-B8941951078E}"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47A8A69-D955-4E83-BF5F-F94436EFC6FD}" type="datetimeFigureOut">
              <a:rPr kumimoji="1" lang="ja-JP" altLang="en-US" smtClean="0"/>
              <a:pPr/>
              <a:t>2015/9/18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2B2B36C-2C9B-4B6E-A943-B8941951078E}"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7A8A69-D955-4E83-BF5F-F94436EFC6FD}" type="datetimeFigureOut">
              <a:rPr kumimoji="1" lang="ja-JP" altLang="en-US" smtClean="0"/>
              <a:pPr/>
              <a:t>2015/9/18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2B2B36C-2C9B-4B6E-A943-B8941951078E}"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47A8A69-D955-4E83-BF5F-F94436EFC6FD}" type="datetimeFigureOut">
              <a:rPr kumimoji="1" lang="ja-JP" altLang="en-US" smtClean="0"/>
              <a:pPr/>
              <a:t>2015/9/18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2B2B36C-2C9B-4B6E-A943-B8941951078E}"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7A8A69-D955-4E83-BF5F-F94436EFC6FD}" type="datetimeFigureOut">
              <a:rPr kumimoji="1" lang="ja-JP" altLang="en-US" smtClean="0"/>
              <a:pPr/>
              <a:t>2015/9/18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B2B36C-2C9B-4B6E-A943-B8941951078E}"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7A8A69-D955-4E83-BF5F-F94436EFC6FD}" type="datetimeFigureOut">
              <a:rPr kumimoji="1" lang="ja-JP" altLang="en-US" smtClean="0"/>
              <a:pPr/>
              <a:t>2015/9/18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B2B36C-2C9B-4B6E-A943-B8941951078E}"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47A8A69-D955-4E83-BF5F-F94436EFC6FD}" type="datetimeFigureOut">
              <a:rPr kumimoji="1" lang="ja-JP" altLang="en-US" smtClean="0"/>
              <a:pPr/>
              <a:t>2015/9/18</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2B2B36C-2C9B-4B6E-A943-B8941951078E}"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rotWithShape="1">
          <a:blip r:embed="rId2" cstate="print">
            <a:duotone>
              <a:schemeClr val="bg2">
                <a:shade val="45000"/>
                <a:satMod val="135000"/>
              </a:schemeClr>
              <a:prstClr val="white"/>
            </a:duotone>
            <a:extLst>
              <a:ext uri="{BEBA8EAE-BF5A-486C-A8C5-ECC9F3942E4B}">
                <a14:imgProps xmlns:a14="http://schemas.microsoft.com/office/drawing/2010/main">
                  <a14:imgLayer r:embed="rId3">
                    <a14:imgEffect>
                      <a14:colorTemperature colorTemp="3750"/>
                    </a14:imgEffect>
                    <a14:imgEffect>
                      <a14:saturation sat="206000"/>
                    </a14:imgEffect>
                  </a14:imgLayer>
                </a14:imgProps>
              </a:ext>
              <a:ext uri="{28A0092B-C50C-407E-A947-70E740481C1C}">
                <a14:useLocalDpi xmlns:a14="http://schemas.microsoft.com/office/drawing/2010/main" val="0"/>
              </a:ext>
            </a:extLst>
          </a:blip>
          <a:srcRect r="-507" b="20966"/>
          <a:stretch/>
        </p:blipFill>
        <p:spPr>
          <a:xfrm>
            <a:off x="3838761" y="3991504"/>
            <a:ext cx="2709069" cy="1095219"/>
          </a:xfrm>
          <a:prstGeom prst="rect">
            <a:avLst/>
          </a:prstGeom>
        </p:spPr>
      </p:pic>
      <p:sp>
        <p:nvSpPr>
          <p:cNvPr id="17" name="円/楕円 16"/>
          <p:cNvSpPr/>
          <p:nvPr/>
        </p:nvSpPr>
        <p:spPr>
          <a:xfrm>
            <a:off x="4293096" y="2149671"/>
            <a:ext cx="1944216" cy="1800200"/>
          </a:xfrm>
          <a:prstGeom prst="ellipse">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0" dirty="0" smtClean="0">
                <a:solidFill>
                  <a:schemeClr val="bg1">
                    <a:lumMod val="75000"/>
                  </a:schemeClr>
                </a:solidFill>
              </a:rPr>
              <a:t>案</a:t>
            </a:r>
            <a:endParaRPr kumimoji="1" lang="ja-JP" altLang="en-US" sz="8000" dirty="0">
              <a:solidFill>
                <a:schemeClr val="bg1">
                  <a:lumMod val="75000"/>
                </a:schemeClr>
              </a:solidFill>
            </a:endParaRPr>
          </a:p>
        </p:txBody>
      </p:sp>
      <p:sp>
        <p:nvSpPr>
          <p:cNvPr id="23" name="テキスト ボックス 22"/>
          <p:cNvSpPr txBox="1"/>
          <p:nvPr/>
        </p:nvSpPr>
        <p:spPr>
          <a:xfrm>
            <a:off x="512676" y="8484676"/>
            <a:ext cx="6035154" cy="407804"/>
          </a:xfrm>
          <a:prstGeom prst="rect">
            <a:avLst/>
          </a:prstGeom>
          <a:noFill/>
        </p:spPr>
        <p:txBody>
          <a:bodyPr wrap="square" rtlCol="0">
            <a:spAutoFit/>
          </a:bodyPr>
          <a:lstStyle/>
          <a:p>
            <a:r>
              <a:rPr kumimoji="1" lang="ja-JP" altLang="en-US" sz="1050" dirty="0" smtClean="0">
                <a:latin typeface="HGSｺﾞｼｯｸM" pitchFamily="50" charset="-128"/>
                <a:ea typeface="HGSｺﾞｼｯｸM" pitchFamily="50" charset="-128"/>
              </a:rPr>
              <a:t>　</a:t>
            </a:r>
            <a:r>
              <a:rPr kumimoji="1" lang="ja-JP" altLang="en-US" sz="1000" dirty="0" smtClean="0">
                <a:latin typeface="HGSｺﾞｼｯｸM" pitchFamily="50" charset="-128"/>
                <a:ea typeface="HGSｺﾞｼｯｸM" pitchFamily="50" charset="-128"/>
              </a:rPr>
              <a:t>　主催　：</a:t>
            </a:r>
            <a:r>
              <a:rPr kumimoji="1" lang="ja-JP" altLang="en-US" sz="900" dirty="0" smtClean="0">
                <a:latin typeface="HGSｺﾞｼｯｸM" pitchFamily="50" charset="-128"/>
                <a:ea typeface="HGSｺﾞｼｯｸM" pitchFamily="50" charset="-128"/>
              </a:rPr>
              <a:t>一財</a:t>
            </a:r>
            <a:r>
              <a:rPr kumimoji="1" lang="en-US" altLang="ja-JP" sz="900" dirty="0" smtClean="0">
                <a:latin typeface="HGSｺﾞｼｯｸM" pitchFamily="50" charset="-128"/>
                <a:ea typeface="HGSｺﾞｼｯｸM" pitchFamily="50" charset="-128"/>
              </a:rPr>
              <a:t>)</a:t>
            </a:r>
            <a:r>
              <a:rPr kumimoji="1" lang="ja-JP" altLang="en-US" sz="900" dirty="0" smtClean="0">
                <a:latin typeface="HGSｺﾞｼｯｸM" pitchFamily="50" charset="-128"/>
                <a:ea typeface="HGSｺﾞｼｯｸM" pitchFamily="50" charset="-128"/>
              </a:rPr>
              <a:t>岩手県建築住宅ｾﾝﾀｰ岩手県住宅ﾘﾌｫｰﾑ推進</a:t>
            </a:r>
            <a:r>
              <a:rPr lang="ja-JP" altLang="en-US" sz="900" dirty="0" smtClean="0">
                <a:latin typeface="HGSｺﾞｼｯｸM" pitchFamily="50" charset="-128"/>
                <a:ea typeface="HGSｺﾞｼｯｸM" pitchFamily="50" charset="-128"/>
              </a:rPr>
              <a:t>協議会）</a:t>
            </a:r>
            <a:r>
              <a:rPr lang="en-US" altLang="ja-JP" sz="900" dirty="0" smtClean="0">
                <a:latin typeface="HGSｺﾞｼｯｸM" pitchFamily="50" charset="-128"/>
                <a:ea typeface="HGSｺﾞｼｯｸM" pitchFamily="50" charset="-128"/>
              </a:rPr>
              <a:t>/</a:t>
            </a:r>
            <a:r>
              <a:rPr kumimoji="1" lang="ja-JP" altLang="en-US" sz="900" dirty="0" smtClean="0">
                <a:latin typeface="HGSｺﾞｼｯｸM" pitchFamily="50" charset="-128"/>
                <a:ea typeface="HGSｺﾞｼｯｸM" pitchFamily="50" charset="-128"/>
              </a:rPr>
              <a:t>一般社団法人 住宅ﾘﾌｫｰﾑ推進協議会</a:t>
            </a:r>
            <a:endParaRPr kumimoji="1" lang="en-US" altLang="ja-JP" sz="900" dirty="0" smtClean="0">
              <a:latin typeface="HGSｺﾞｼｯｸM" pitchFamily="50" charset="-128"/>
              <a:ea typeface="HGSｺﾞｼｯｸM" pitchFamily="50" charset="-128"/>
            </a:endParaRPr>
          </a:p>
          <a:p>
            <a:r>
              <a:rPr lang="ja-JP" altLang="en-US" sz="1000" dirty="0" smtClean="0">
                <a:latin typeface="HGSｺﾞｼｯｸM" pitchFamily="50" charset="-128"/>
                <a:ea typeface="HGSｺﾞｼｯｸM" pitchFamily="50" charset="-128"/>
              </a:rPr>
              <a:t>　　後援　：公益財団法人　住宅リフォーム・紛争処理支援センター</a:t>
            </a:r>
            <a:endParaRPr lang="en-US" altLang="ja-JP" sz="1000" dirty="0" smtClean="0">
              <a:latin typeface="HGSｺﾞｼｯｸM" pitchFamily="50" charset="-128"/>
              <a:ea typeface="HGSｺﾞｼｯｸM" pitchFamily="50" charset="-128"/>
            </a:endParaRPr>
          </a:p>
        </p:txBody>
      </p:sp>
      <p:sp>
        <p:nvSpPr>
          <p:cNvPr id="12" name="テキスト ボックス 11"/>
          <p:cNvSpPr txBox="1"/>
          <p:nvPr/>
        </p:nvSpPr>
        <p:spPr>
          <a:xfrm>
            <a:off x="187200" y="791104"/>
            <a:ext cx="6480000" cy="110799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100" dirty="0">
                <a:latin typeface="HGSｺﾞｼｯｸM" pitchFamily="50" charset="-128"/>
                <a:ea typeface="HGSｺﾞｼｯｸM" pitchFamily="50" charset="-128"/>
              </a:rPr>
              <a:t>既存住宅を社会資産として長期にわたり活用し続けるストック型社会へと移行する中、「住宅をきちんと手入れして、長く大切に使う」ためのリフォームの重要性が高まっています。</a:t>
            </a:r>
          </a:p>
          <a:p>
            <a:r>
              <a:rPr lang="ja-JP" altLang="en-US" sz="1100" dirty="0">
                <a:latin typeface="HGSｺﾞｼｯｸM" pitchFamily="50" charset="-128"/>
                <a:ea typeface="HGSｺﾞｼｯｸM" pitchFamily="50" charset="-128"/>
              </a:rPr>
              <a:t>当協議会では、ストック型社会にふさわしいリフォームを「長寿命化リフォーム」と呼び、先進的な事例の調査・研究を行ってきました。</a:t>
            </a:r>
          </a:p>
          <a:p>
            <a:r>
              <a:rPr lang="ja-JP" altLang="en-US" sz="1100" dirty="0">
                <a:latin typeface="HGSｺﾞｼｯｸM" pitchFamily="50" charset="-128"/>
                <a:ea typeface="HGSｺﾞｼｯｸM" pitchFamily="50" charset="-128"/>
              </a:rPr>
              <a:t>本セミナーではその調査結果を基に、</a:t>
            </a:r>
            <a:r>
              <a:rPr lang="en-US" altLang="ja-JP" sz="1100" dirty="0">
                <a:latin typeface="HGSｺﾞｼｯｸM" panose="020B0600000000000000" pitchFamily="50" charset="-128"/>
                <a:ea typeface="HGSｺﾞｼｯｸM" panose="020B0600000000000000" pitchFamily="50" charset="-128"/>
              </a:rPr>
              <a:t> </a:t>
            </a:r>
            <a:r>
              <a:rPr lang="ja-JP" altLang="en-US" sz="1100" dirty="0">
                <a:latin typeface="HGSｺﾞｼｯｸM" pitchFamily="50" charset="-128"/>
                <a:ea typeface="HGSｺﾞｼｯｸM" pitchFamily="50" charset="-128"/>
              </a:rPr>
              <a:t>「長寿命化リフォーム」の実践事例をご紹介すると共に、住宅リフォームの減税制度等について解説します。</a:t>
            </a:r>
            <a:endParaRPr lang="ja-JP" altLang="ja-JP" sz="1100" dirty="0">
              <a:latin typeface="HGSｺﾞｼｯｸM" panose="020B0600000000000000" pitchFamily="50" charset="-128"/>
              <a:ea typeface="HGSｺﾞｼｯｸM" panose="020B0600000000000000" pitchFamily="50" charset="-128"/>
            </a:endParaRPr>
          </a:p>
        </p:txBody>
      </p:sp>
      <p:pic>
        <p:nvPicPr>
          <p:cNvPr id="18" name="Picture 2"/>
          <p:cNvPicPr>
            <a:picLocks noChangeAspect="1" noChangeArrowheads="1"/>
          </p:cNvPicPr>
          <p:nvPr/>
        </p:nvPicPr>
        <p:blipFill>
          <a:blip r:embed="rId4" cstate="print">
            <a:duotone>
              <a:schemeClr val="accent1">
                <a:shade val="45000"/>
                <a:satMod val="135000"/>
              </a:schemeClr>
              <a:prstClr val="white"/>
            </a:duotone>
          </a:blip>
          <a:srcRect/>
          <a:stretch>
            <a:fillRect/>
          </a:stretch>
        </p:blipFill>
        <p:spPr bwMode="auto">
          <a:xfrm>
            <a:off x="253537" y="8484676"/>
            <a:ext cx="518278" cy="396043"/>
          </a:xfrm>
          <a:prstGeom prst="rect">
            <a:avLst/>
          </a:prstGeom>
          <a:noFill/>
          <a:ln w="9525">
            <a:noFill/>
            <a:miter lim="800000"/>
            <a:headEnd/>
            <a:tailEnd/>
          </a:ln>
        </p:spPr>
      </p:pic>
      <p:sp useBgFill="1">
        <p:nvSpPr>
          <p:cNvPr id="11" name="テキスト ボックス 10"/>
          <p:cNvSpPr txBox="1"/>
          <p:nvPr/>
        </p:nvSpPr>
        <p:spPr>
          <a:xfrm>
            <a:off x="3791720" y="1970127"/>
            <a:ext cx="2954168" cy="2169825"/>
          </a:xfrm>
          <a:prstGeom prst="rect">
            <a:avLst/>
          </a:prstGeom>
          <a:ln w="25400">
            <a:solidFill>
              <a:srgbClr val="00B050"/>
            </a:solidFill>
          </a:ln>
        </p:spPr>
        <p:txBody>
          <a:bodyPr wrap="square" rtlCol="0">
            <a:spAutoFit/>
          </a:bodyPr>
          <a:lstStyle/>
          <a:p>
            <a:r>
              <a:rPr lang="ja-JP" altLang="en-US" sz="900" dirty="0" smtClean="0">
                <a:latin typeface="HGSｺﾞｼｯｸM" pitchFamily="50" charset="-128"/>
                <a:ea typeface="HGSｺﾞｼｯｸM" pitchFamily="50" charset="-128"/>
              </a:rPr>
              <a:t>会場案内図</a:t>
            </a:r>
            <a:endParaRPr lang="en-US" altLang="ja-JP" sz="900" dirty="0" smtClean="0">
              <a:latin typeface="HGSｺﾞｼｯｸM" pitchFamily="50" charset="-128"/>
              <a:ea typeface="HGSｺﾞｼｯｸM" pitchFamily="50" charset="-128"/>
            </a:endParaRPr>
          </a:p>
          <a:p>
            <a:endParaRPr lang="en-US" altLang="ja-JP" sz="900" dirty="0" smtClean="0">
              <a:solidFill>
                <a:srgbClr val="C00000"/>
              </a:solidFill>
              <a:latin typeface="HGSｺﾞｼｯｸM" pitchFamily="50" charset="-128"/>
              <a:ea typeface="HGSｺﾞｼｯｸM" pitchFamily="50" charset="-128"/>
            </a:endParaRPr>
          </a:p>
          <a:p>
            <a:endParaRPr lang="en-US" altLang="ja-JP" sz="900" dirty="0">
              <a:solidFill>
                <a:srgbClr val="C00000"/>
              </a:solidFill>
              <a:latin typeface="HGSｺﾞｼｯｸM" pitchFamily="50" charset="-128"/>
              <a:ea typeface="HGSｺﾞｼｯｸM" pitchFamily="50" charset="-128"/>
            </a:endParaRPr>
          </a:p>
          <a:p>
            <a:endParaRPr lang="en-US" altLang="ja-JP" sz="900" dirty="0" smtClean="0">
              <a:solidFill>
                <a:srgbClr val="C00000"/>
              </a:solidFill>
              <a:latin typeface="HGSｺﾞｼｯｸM" pitchFamily="50" charset="-128"/>
              <a:ea typeface="HGSｺﾞｼｯｸM" pitchFamily="50" charset="-128"/>
            </a:endParaRPr>
          </a:p>
          <a:p>
            <a:endParaRPr lang="en-US" altLang="ja-JP" sz="900" dirty="0" smtClean="0">
              <a:solidFill>
                <a:srgbClr val="C00000"/>
              </a:solidFill>
              <a:latin typeface="HGSｺﾞｼｯｸM" pitchFamily="50" charset="-128"/>
              <a:ea typeface="HGSｺﾞｼｯｸM" pitchFamily="50" charset="-128"/>
            </a:endParaRPr>
          </a:p>
          <a:p>
            <a:endParaRPr lang="en-US" altLang="ja-JP" sz="900" dirty="0" smtClean="0">
              <a:solidFill>
                <a:srgbClr val="C00000"/>
              </a:solidFill>
              <a:latin typeface="HGSｺﾞｼｯｸM" pitchFamily="50" charset="-128"/>
              <a:ea typeface="HGSｺﾞｼｯｸM" pitchFamily="50" charset="-128"/>
            </a:endParaRPr>
          </a:p>
          <a:p>
            <a:endParaRPr lang="en-US" altLang="ja-JP" sz="900" dirty="0" smtClean="0">
              <a:latin typeface="HGSｺﾞｼｯｸM" pitchFamily="50" charset="-128"/>
              <a:ea typeface="HGSｺﾞｼｯｸM" pitchFamily="50" charset="-128"/>
            </a:endParaRPr>
          </a:p>
          <a:p>
            <a:endParaRPr lang="en-US" altLang="ja-JP" sz="900" dirty="0" smtClean="0">
              <a:latin typeface="HGSｺﾞｼｯｸM" pitchFamily="50" charset="-128"/>
              <a:ea typeface="HGSｺﾞｼｯｸM" pitchFamily="50" charset="-128"/>
            </a:endParaRPr>
          </a:p>
          <a:p>
            <a:endParaRPr lang="en-US" altLang="ja-JP" sz="900" dirty="0" smtClean="0">
              <a:latin typeface="HGSｺﾞｼｯｸM" pitchFamily="50" charset="-128"/>
              <a:ea typeface="HGSｺﾞｼｯｸM" pitchFamily="50" charset="-128"/>
            </a:endParaRPr>
          </a:p>
          <a:p>
            <a:endParaRPr lang="en-US" altLang="ja-JP" sz="900" dirty="0" smtClean="0">
              <a:latin typeface="HGSｺﾞｼｯｸM" pitchFamily="50" charset="-128"/>
              <a:ea typeface="HGSｺﾞｼｯｸM" pitchFamily="50" charset="-128"/>
            </a:endParaRPr>
          </a:p>
          <a:p>
            <a:r>
              <a:rPr lang="ja-JP" altLang="en-US" sz="900" dirty="0" smtClean="0">
                <a:latin typeface="HGSｺﾞｼｯｸM" pitchFamily="50" charset="-128"/>
                <a:ea typeface="HGSｺﾞｼｯｸM" pitchFamily="50" charset="-128"/>
              </a:rPr>
              <a:t>　</a:t>
            </a:r>
            <a:endParaRPr lang="en-US" altLang="ja-JP" sz="900" dirty="0" smtClean="0">
              <a:latin typeface="HGSｺﾞｼｯｸM" pitchFamily="50" charset="-128"/>
              <a:ea typeface="HGSｺﾞｼｯｸM" pitchFamily="50" charset="-128"/>
            </a:endParaRPr>
          </a:p>
          <a:p>
            <a:endParaRPr lang="en-US" altLang="ja-JP" sz="900" dirty="0">
              <a:latin typeface="HGSｺﾞｼｯｸM" pitchFamily="50" charset="-128"/>
              <a:ea typeface="HGSｺﾞｼｯｸM" pitchFamily="50" charset="-128"/>
            </a:endParaRPr>
          </a:p>
          <a:p>
            <a:endParaRPr lang="en-US" altLang="ja-JP" sz="900" dirty="0">
              <a:latin typeface="HGSｺﾞｼｯｸM" pitchFamily="50" charset="-128"/>
              <a:ea typeface="HGSｺﾞｼｯｸM" pitchFamily="50" charset="-128"/>
            </a:endParaRPr>
          </a:p>
          <a:p>
            <a:endParaRPr lang="en-US" altLang="ja-JP" sz="900" dirty="0" smtClean="0">
              <a:latin typeface="HGSｺﾞｼｯｸM" pitchFamily="50" charset="-128"/>
              <a:ea typeface="HGSｺﾞｼｯｸM" pitchFamily="50" charset="-128"/>
            </a:endParaRPr>
          </a:p>
          <a:p>
            <a:endParaRPr lang="en-US" altLang="ja-JP" sz="900" dirty="0" smtClean="0">
              <a:latin typeface="HGSｺﾞｼｯｸM" pitchFamily="50" charset="-128"/>
              <a:ea typeface="HGSｺﾞｼｯｸM" pitchFamily="50" charset="-128"/>
            </a:endParaRPr>
          </a:p>
        </p:txBody>
      </p:sp>
      <p:sp>
        <p:nvSpPr>
          <p:cNvPr id="27" name="正方形/長方形 26"/>
          <p:cNvSpPr/>
          <p:nvPr/>
        </p:nvSpPr>
        <p:spPr>
          <a:xfrm>
            <a:off x="476872" y="5615976"/>
            <a:ext cx="1800000" cy="216024"/>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dirty="0" smtClean="0">
                <a:solidFill>
                  <a:schemeClr val="tx1"/>
                </a:solidFill>
                <a:latin typeface="HGPｺﾞｼｯｸE" pitchFamily="50" charset="-128"/>
                <a:ea typeface="HGPｺﾞｼｯｸE" pitchFamily="50" charset="-128"/>
              </a:rPr>
              <a:t>住宅リフォーム推進協議会</a:t>
            </a:r>
            <a:endParaRPr kumimoji="1" lang="ja-JP" altLang="en-US" sz="1050" dirty="0">
              <a:solidFill>
                <a:schemeClr val="tx1"/>
              </a:solidFill>
              <a:latin typeface="HGPｺﾞｼｯｸE" pitchFamily="50" charset="-128"/>
              <a:ea typeface="HGPｺﾞｼｯｸE" pitchFamily="50" charset="-128"/>
            </a:endParaRPr>
          </a:p>
        </p:txBody>
      </p:sp>
      <p:sp>
        <p:nvSpPr>
          <p:cNvPr id="28" name="正方形/長方形 27"/>
          <p:cNvSpPr/>
          <p:nvPr/>
        </p:nvSpPr>
        <p:spPr>
          <a:xfrm>
            <a:off x="2276872" y="5615976"/>
            <a:ext cx="720080" cy="216024"/>
          </a:xfrm>
          <a:prstGeom prst="rect">
            <a:avLst/>
          </a:prstGeom>
          <a:solidFill>
            <a:schemeClr val="bg1">
              <a:lumMod val="75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HGPｺﾞｼｯｸE" panose="020B0900000000000000" pitchFamily="50" charset="-128"/>
                <a:ea typeface="HGPｺﾞｼｯｸE" panose="020B0900000000000000" pitchFamily="50" charset="-128"/>
              </a:rPr>
              <a:t>検索</a:t>
            </a:r>
            <a:endParaRPr kumimoji="1" lang="ja-JP" altLang="en-US" sz="1200" dirty="0">
              <a:solidFill>
                <a:schemeClr val="tx1"/>
              </a:solidFill>
              <a:latin typeface="HGPｺﾞｼｯｸE" panose="020B0900000000000000" pitchFamily="50" charset="-128"/>
              <a:ea typeface="HGPｺﾞｼｯｸE" panose="020B0900000000000000" pitchFamily="50" charset="-128"/>
            </a:endParaRPr>
          </a:p>
        </p:txBody>
      </p:sp>
      <p:sp>
        <p:nvSpPr>
          <p:cNvPr id="25" name="角丸四角形 24"/>
          <p:cNvSpPr/>
          <p:nvPr/>
        </p:nvSpPr>
        <p:spPr>
          <a:xfrm>
            <a:off x="188640" y="35496"/>
            <a:ext cx="6480720" cy="648000"/>
          </a:xfrm>
          <a:prstGeom prst="roundRect">
            <a:avLst/>
          </a:prstGeom>
          <a:solidFill>
            <a:srgbClr val="00B050"/>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ja-JP" altLang="en-US" sz="1200" dirty="0" smtClean="0">
                <a:latin typeface="HGPｺﾞｼｯｸE" panose="020B0900000000000000" pitchFamily="50" charset="-128"/>
                <a:ea typeface="HGPｺﾞｼｯｸE" panose="020B0900000000000000" pitchFamily="50" charset="-128"/>
              </a:rPr>
              <a:t>平成</a:t>
            </a:r>
            <a:r>
              <a:rPr lang="en-US" altLang="ja-JP" sz="1200" dirty="0" smtClean="0">
                <a:latin typeface="HGPｺﾞｼｯｸE" panose="020B0900000000000000" pitchFamily="50" charset="-128"/>
                <a:ea typeface="HGPｺﾞｼｯｸE" panose="020B0900000000000000" pitchFamily="50" charset="-128"/>
              </a:rPr>
              <a:t>27</a:t>
            </a:r>
            <a:r>
              <a:rPr lang="ja-JP" altLang="en-US" sz="1200" dirty="0" smtClean="0">
                <a:latin typeface="HGPｺﾞｼｯｸE" panose="020B0900000000000000" pitchFamily="50" charset="-128"/>
                <a:ea typeface="HGPｺﾞｼｯｸE" panose="020B0900000000000000" pitchFamily="50" charset="-128"/>
              </a:rPr>
              <a:t>年度　事業者向け</a:t>
            </a:r>
            <a:endParaRPr lang="en-US" altLang="ja-JP" sz="1200" dirty="0" smtClean="0">
              <a:latin typeface="HGPｺﾞｼｯｸE" panose="020B0900000000000000" pitchFamily="50" charset="-128"/>
              <a:ea typeface="HGPｺﾞｼｯｸE" panose="020B0900000000000000" pitchFamily="50" charset="-128"/>
            </a:endParaRPr>
          </a:p>
          <a:p>
            <a:pPr algn="ctr"/>
            <a:r>
              <a:rPr lang="ja-JP" altLang="en-US" sz="2200" b="1" dirty="0" smtClean="0">
                <a:latin typeface="HGPｺﾞｼｯｸE" panose="020B0900000000000000" pitchFamily="50" charset="-128"/>
                <a:ea typeface="HGPｺﾞｼｯｸE" panose="020B0900000000000000" pitchFamily="50" charset="-128"/>
              </a:rPr>
              <a:t>住宅の「長寿命化リフォーム」セミナー</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30" name="円/楕円 29"/>
          <p:cNvSpPr/>
          <p:nvPr/>
        </p:nvSpPr>
        <p:spPr>
          <a:xfrm>
            <a:off x="288000" y="35496"/>
            <a:ext cx="648072" cy="648000"/>
          </a:xfrm>
          <a:prstGeom prst="ellipse">
            <a:avLst/>
          </a:prstGeom>
          <a:ln>
            <a:solidFill>
              <a:srgbClr val="00B050"/>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CPD</a:t>
            </a:r>
          </a:p>
          <a:p>
            <a:pPr algn="ctr"/>
            <a:r>
              <a:rPr lang="ja-JP" altLang="en-US" sz="1000" b="1" dirty="0" smtClean="0">
                <a:solidFill>
                  <a:srgbClr val="00B050"/>
                </a:solidFill>
                <a:latin typeface="HGPｺﾞｼｯｸE" panose="020B0900000000000000" pitchFamily="50" charset="-128"/>
                <a:ea typeface="HGPｺﾞｼｯｸE" panose="020B0900000000000000" pitchFamily="50" charset="-128"/>
              </a:rPr>
              <a:t>認定講習</a:t>
            </a:r>
            <a:endParaRPr kumimoji="1" lang="ja-JP" altLang="en-US" sz="1000" b="1" dirty="0">
              <a:solidFill>
                <a:srgbClr val="00B050"/>
              </a:solidFill>
              <a:latin typeface="HGPｺﾞｼｯｸE" panose="020B0900000000000000" pitchFamily="50" charset="-128"/>
              <a:ea typeface="HGPｺﾞｼｯｸE" panose="020B0900000000000000" pitchFamily="50" charset="-128"/>
            </a:endParaRPr>
          </a:p>
        </p:txBody>
      </p:sp>
      <p:cxnSp>
        <p:nvCxnSpPr>
          <p:cNvPr id="32" name="直線コネクタ 31"/>
          <p:cNvCxnSpPr/>
          <p:nvPr/>
        </p:nvCxnSpPr>
        <p:spPr>
          <a:xfrm>
            <a:off x="187200" y="1907704"/>
            <a:ext cx="6480000"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180000" y="8460432"/>
            <a:ext cx="6480000" cy="0"/>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210115" y="1894537"/>
            <a:ext cx="3961881" cy="31393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1600" b="1" dirty="0" smtClean="0">
                <a:solidFill>
                  <a:schemeClr val="tx1"/>
                </a:solidFill>
                <a:latin typeface="HGSｺﾞｼｯｸM" panose="020B0600000000000000" pitchFamily="50" charset="-128"/>
                <a:ea typeface="HGSｺﾞｼｯｸM" panose="020B0600000000000000" pitchFamily="50" charset="-128"/>
              </a:rPr>
              <a:t>●日時：</a:t>
            </a:r>
            <a:r>
              <a:rPr lang="ja-JP" altLang="en-US" sz="1600" b="1" dirty="0" smtClean="0">
                <a:solidFill>
                  <a:srgbClr val="00B050"/>
                </a:solidFill>
                <a:latin typeface="HGSｺﾞｼｯｸM" panose="020B0600000000000000" pitchFamily="50" charset="-128"/>
                <a:ea typeface="HGSｺﾞｼｯｸM" panose="020B0600000000000000" pitchFamily="50" charset="-128"/>
              </a:rPr>
              <a:t>平成２７年</a:t>
            </a:r>
            <a:endParaRPr lang="en-US" altLang="ja-JP" sz="1600" b="1" dirty="0" smtClean="0">
              <a:solidFill>
                <a:srgbClr val="00B050"/>
              </a:solidFill>
              <a:latin typeface="HGSｺﾞｼｯｸM" panose="020B0600000000000000" pitchFamily="50" charset="-128"/>
              <a:ea typeface="HGSｺﾞｼｯｸM" panose="020B0600000000000000" pitchFamily="50" charset="-128"/>
            </a:endParaRPr>
          </a:p>
          <a:p>
            <a:r>
              <a:rPr lang="ja-JP" altLang="en-US" sz="2000" b="1" dirty="0">
                <a:solidFill>
                  <a:srgbClr val="00B050"/>
                </a:solidFill>
                <a:latin typeface="HGSｺﾞｼｯｸM" panose="020B0600000000000000" pitchFamily="50" charset="-128"/>
                <a:ea typeface="HGSｺﾞｼｯｸM" panose="020B0600000000000000" pitchFamily="50" charset="-128"/>
              </a:rPr>
              <a:t>　</a:t>
            </a:r>
            <a:r>
              <a:rPr lang="ja-JP" altLang="en-US" sz="2000" b="1" dirty="0" smtClean="0">
                <a:solidFill>
                  <a:srgbClr val="00B050"/>
                </a:solidFill>
                <a:latin typeface="HGSｺﾞｼｯｸM" panose="020B0600000000000000" pitchFamily="50" charset="-128"/>
                <a:ea typeface="HGSｺﾞｼｯｸM" panose="020B0600000000000000" pitchFamily="50" charset="-128"/>
              </a:rPr>
              <a:t>　　１２月７日（月）</a:t>
            </a:r>
            <a:endParaRPr lang="en-US" altLang="ja-JP" sz="2000" b="1" dirty="0" smtClean="0">
              <a:solidFill>
                <a:srgbClr val="00B050"/>
              </a:solidFill>
              <a:latin typeface="HGSｺﾞｼｯｸM" panose="020B0600000000000000" pitchFamily="50" charset="-128"/>
              <a:ea typeface="HGSｺﾞｼｯｸM" panose="020B0600000000000000" pitchFamily="50" charset="-128"/>
            </a:endParaRPr>
          </a:p>
          <a:p>
            <a:r>
              <a:rPr lang="ja-JP" altLang="en-US" sz="1600" dirty="0" smtClean="0">
                <a:solidFill>
                  <a:schemeClr val="tx1"/>
                </a:solidFill>
                <a:latin typeface="HGSｺﾞｼｯｸM" panose="020B0600000000000000" pitchFamily="50" charset="-128"/>
                <a:ea typeface="HGSｺﾞｼｯｸM" panose="020B0600000000000000" pitchFamily="50" charset="-128"/>
              </a:rPr>
              <a:t>　　　　</a:t>
            </a:r>
            <a:r>
              <a:rPr lang="en-US" altLang="ja-JP" sz="1600" dirty="0" smtClean="0">
                <a:solidFill>
                  <a:schemeClr val="tx1"/>
                </a:solidFill>
                <a:latin typeface="HGSｺﾞｼｯｸM" panose="020B0600000000000000" pitchFamily="50" charset="-128"/>
                <a:ea typeface="HGSｺﾞｼｯｸM" panose="020B0600000000000000" pitchFamily="50" charset="-128"/>
              </a:rPr>
              <a:t>13</a:t>
            </a:r>
            <a:r>
              <a:rPr lang="ja-JP" altLang="en-US" sz="1600" dirty="0">
                <a:solidFill>
                  <a:schemeClr val="tx1"/>
                </a:solidFill>
                <a:latin typeface="HGSｺﾞｼｯｸM" panose="020B0600000000000000" pitchFamily="50" charset="-128"/>
                <a:ea typeface="HGSｺﾞｼｯｸM" panose="020B0600000000000000" pitchFamily="50" charset="-128"/>
              </a:rPr>
              <a:t>：</a:t>
            </a:r>
            <a:r>
              <a:rPr lang="en-US" altLang="ja-JP" sz="1600" dirty="0">
                <a:solidFill>
                  <a:schemeClr val="tx1"/>
                </a:solidFill>
                <a:latin typeface="HGSｺﾞｼｯｸM" panose="020B0600000000000000" pitchFamily="50" charset="-128"/>
                <a:ea typeface="HGSｺﾞｼｯｸM" panose="020B0600000000000000" pitchFamily="50" charset="-128"/>
              </a:rPr>
              <a:t>30</a:t>
            </a:r>
            <a:r>
              <a:rPr lang="ja-JP" altLang="en-US" sz="1600" dirty="0">
                <a:solidFill>
                  <a:schemeClr val="tx1"/>
                </a:solidFill>
                <a:latin typeface="HGSｺﾞｼｯｸM" panose="020B0600000000000000" pitchFamily="50" charset="-128"/>
                <a:ea typeface="HGSｺﾞｼｯｸM" panose="020B0600000000000000" pitchFamily="50" charset="-128"/>
              </a:rPr>
              <a:t>～</a:t>
            </a:r>
            <a:r>
              <a:rPr lang="en-US" altLang="ja-JP" sz="1600" dirty="0">
                <a:solidFill>
                  <a:schemeClr val="tx1"/>
                </a:solidFill>
                <a:latin typeface="HGSｺﾞｼｯｸM" panose="020B0600000000000000" pitchFamily="50" charset="-128"/>
                <a:ea typeface="HGSｺﾞｼｯｸM" panose="020B0600000000000000" pitchFamily="50" charset="-128"/>
              </a:rPr>
              <a:t>16</a:t>
            </a:r>
            <a:r>
              <a:rPr lang="ja-JP" altLang="en-US" sz="1600" dirty="0">
                <a:solidFill>
                  <a:schemeClr val="tx1"/>
                </a:solidFill>
                <a:latin typeface="HGSｺﾞｼｯｸM" panose="020B0600000000000000" pitchFamily="50" charset="-128"/>
                <a:ea typeface="HGSｺﾞｼｯｸM" panose="020B0600000000000000" pitchFamily="50" charset="-128"/>
              </a:rPr>
              <a:t>：</a:t>
            </a:r>
            <a:r>
              <a:rPr lang="en-US" altLang="ja-JP" sz="1600" dirty="0" smtClean="0">
                <a:solidFill>
                  <a:schemeClr val="tx1"/>
                </a:solidFill>
                <a:latin typeface="HGSｺﾞｼｯｸM" panose="020B0600000000000000" pitchFamily="50" charset="-128"/>
                <a:ea typeface="HGSｺﾞｼｯｸM" panose="020B0600000000000000" pitchFamily="50" charset="-128"/>
              </a:rPr>
              <a:t>30</a:t>
            </a:r>
            <a:r>
              <a:rPr lang="ja-JP" altLang="en-US" sz="1200" dirty="0">
                <a:solidFill>
                  <a:schemeClr val="tx1"/>
                </a:solidFill>
                <a:latin typeface="HGSｺﾞｼｯｸM" panose="020B0600000000000000" pitchFamily="50" charset="-128"/>
                <a:ea typeface="HGSｺﾞｼｯｸM" panose="020B0600000000000000" pitchFamily="50" charset="-128"/>
              </a:rPr>
              <a:t>（</a:t>
            </a:r>
            <a:r>
              <a:rPr lang="ja-JP" altLang="en-US" sz="1200" dirty="0" smtClean="0">
                <a:solidFill>
                  <a:schemeClr val="tx1"/>
                </a:solidFill>
                <a:latin typeface="HGSｺﾞｼｯｸM" panose="020B0600000000000000" pitchFamily="50" charset="-128"/>
                <a:ea typeface="HGSｺﾞｼｯｸM" panose="020B0600000000000000" pitchFamily="50" charset="-128"/>
              </a:rPr>
              <a:t>開場</a:t>
            </a:r>
            <a:r>
              <a:rPr lang="en-US" altLang="ja-JP" sz="1200" dirty="0">
                <a:solidFill>
                  <a:schemeClr val="tx1"/>
                </a:solidFill>
                <a:latin typeface="HGSｺﾞｼｯｸM" panose="020B0600000000000000" pitchFamily="50" charset="-128"/>
                <a:ea typeface="HGSｺﾞｼｯｸM" panose="020B0600000000000000" pitchFamily="50" charset="-128"/>
              </a:rPr>
              <a:t>13</a:t>
            </a:r>
            <a:r>
              <a:rPr lang="ja-JP" altLang="en-US" sz="1200" dirty="0">
                <a:solidFill>
                  <a:schemeClr val="tx1"/>
                </a:solidFill>
                <a:latin typeface="HGSｺﾞｼｯｸM" panose="020B0600000000000000" pitchFamily="50" charset="-128"/>
                <a:ea typeface="HGSｺﾞｼｯｸM" panose="020B0600000000000000" pitchFamily="50" charset="-128"/>
              </a:rPr>
              <a:t>：</a:t>
            </a:r>
            <a:r>
              <a:rPr lang="en-US" altLang="ja-JP" sz="1200" dirty="0">
                <a:solidFill>
                  <a:schemeClr val="tx1"/>
                </a:solidFill>
                <a:latin typeface="HGSｺﾞｼｯｸM" panose="020B0600000000000000" pitchFamily="50" charset="-128"/>
                <a:ea typeface="HGSｺﾞｼｯｸM" panose="020B0600000000000000" pitchFamily="50" charset="-128"/>
              </a:rPr>
              <a:t>00</a:t>
            </a:r>
            <a:r>
              <a:rPr lang="ja-JP" altLang="en-US" sz="1200" dirty="0" smtClean="0">
                <a:solidFill>
                  <a:schemeClr val="tx1"/>
                </a:solidFill>
                <a:latin typeface="HGSｺﾞｼｯｸM" panose="020B0600000000000000" pitchFamily="50" charset="-128"/>
                <a:ea typeface="HGSｺﾞｼｯｸM" panose="020B0600000000000000" pitchFamily="50" charset="-128"/>
              </a:rPr>
              <a:t>）</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r>
              <a:rPr lang="ja-JP" altLang="en-US" sz="1600" b="1" dirty="0" smtClean="0">
                <a:solidFill>
                  <a:schemeClr val="tx1"/>
                </a:solidFill>
                <a:latin typeface="HGSｺﾞｼｯｸM" panose="020B0600000000000000" pitchFamily="50" charset="-128"/>
                <a:ea typeface="HGSｺﾞｼｯｸM" panose="020B0600000000000000" pitchFamily="50" charset="-128"/>
              </a:rPr>
              <a:t>●</a:t>
            </a:r>
            <a:r>
              <a:rPr lang="ja-JP" altLang="en-US" sz="1600" b="1" dirty="0">
                <a:solidFill>
                  <a:schemeClr val="tx1"/>
                </a:solidFill>
                <a:latin typeface="HGSｺﾞｼｯｸM" panose="020B0600000000000000" pitchFamily="50" charset="-128"/>
                <a:ea typeface="HGSｺﾞｼｯｸM" panose="020B0600000000000000" pitchFamily="50" charset="-128"/>
              </a:rPr>
              <a:t>会場</a:t>
            </a:r>
            <a:r>
              <a:rPr lang="ja-JP" altLang="en-US" sz="1600" b="1" dirty="0" smtClean="0">
                <a:solidFill>
                  <a:schemeClr val="tx1"/>
                </a:solidFill>
                <a:latin typeface="HGSｺﾞｼｯｸM" panose="020B0600000000000000" pitchFamily="50" charset="-128"/>
                <a:ea typeface="HGSｺﾞｼｯｸM" panose="020B0600000000000000" pitchFamily="50" charset="-128"/>
              </a:rPr>
              <a:t>：</a:t>
            </a:r>
            <a:r>
              <a:rPr lang="ja-JP" altLang="en-US" sz="1400" b="1" dirty="0" smtClean="0">
                <a:solidFill>
                  <a:schemeClr val="tx1"/>
                </a:solidFill>
                <a:latin typeface="HGSｺﾞｼｯｸM" panose="020B0600000000000000" pitchFamily="50" charset="-128"/>
                <a:ea typeface="HGSｺﾞｼｯｸM" panose="020B0600000000000000" pitchFamily="50" charset="-128"/>
              </a:rPr>
              <a:t>いわて県民情報交流ｾﾝﾀｰ</a:t>
            </a:r>
            <a:r>
              <a:rPr lang="en-US" altLang="ja-JP" sz="1400" b="1" dirty="0" smtClean="0">
                <a:solidFill>
                  <a:schemeClr val="tx1"/>
                </a:solidFill>
                <a:latin typeface="HGSｺﾞｼｯｸM" panose="020B0600000000000000" pitchFamily="50" charset="-128"/>
                <a:ea typeface="HGSｺﾞｼｯｸM" panose="020B0600000000000000" pitchFamily="50" charset="-128"/>
              </a:rPr>
              <a:t>(</a:t>
            </a:r>
            <a:r>
              <a:rPr lang="ja-JP" altLang="en-US" sz="1400" b="1" dirty="0" smtClean="0">
                <a:solidFill>
                  <a:schemeClr val="tx1"/>
                </a:solidFill>
                <a:latin typeface="HGSｺﾞｼｯｸM" panose="020B0600000000000000" pitchFamily="50" charset="-128"/>
                <a:ea typeface="HGSｺﾞｼｯｸM" panose="020B0600000000000000" pitchFamily="50" charset="-128"/>
              </a:rPr>
              <a:t>ｱｲｰﾅ</a:t>
            </a:r>
            <a:r>
              <a:rPr lang="en-US" altLang="ja-JP" sz="1400" b="1" dirty="0" smtClean="0">
                <a:solidFill>
                  <a:schemeClr val="tx1"/>
                </a:solidFill>
                <a:latin typeface="HGSｺﾞｼｯｸM" panose="020B0600000000000000" pitchFamily="50" charset="-128"/>
                <a:ea typeface="HGSｺﾞｼｯｸM" panose="020B0600000000000000" pitchFamily="50" charset="-128"/>
              </a:rPr>
              <a:t>)</a:t>
            </a:r>
          </a:p>
          <a:p>
            <a:r>
              <a:rPr lang="ja-JP" altLang="en-US" sz="1400" b="1" dirty="0">
                <a:solidFill>
                  <a:schemeClr val="tx1"/>
                </a:solidFill>
                <a:latin typeface="HGSｺﾞｼｯｸM" panose="020B0600000000000000" pitchFamily="50" charset="-128"/>
                <a:ea typeface="HGSｺﾞｼｯｸM" panose="020B0600000000000000" pitchFamily="50" charset="-128"/>
              </a:rPr>
              <a:t>　</a:t>
            </a:r>
            <a:r>
              <a:rPr lang="ja-JP" altLang="en-US" sz="1400" b="1" dirty="0" smtClean="0">
                <a:solidFill>
                  <a:schemeClr val="tx1"/>
                </a:solidFill>
                <a:latin typeface="HGSｺﾞｼｯｸM" panose="020B0600000000000000" pitchFamily="50" charset="-128"/>
                <a:ea typeface="HGSｺﾞｼｯｸM" panose="020B0600000000000000" pitchFamily="50" charset="-128"/>
              </a:rPr>
              <a:t>　　　　８</a:t>
            </a:r>
            <a:r>
              <a:rPr lang="ja-JP" altLang="en-US" sz="1200" dirty="0" smtClean="0">
                <a:solidFill>
                  <a:schemeClr val="tx1"/>
                </a:solidFill>
                <a:latin typeface="HGSｺﾞｼｯｸM" panose="020B0600000000000000" pitchFamily="50" charset="-128"/>
                <a:ea typeface="HGSｺﾞｼｯｸM" panose="020B0600000000000000" pitchFamily="50" charset="-128"/>
              </a:rPr>
              <a:t>階　</a:t>
            </a:r>
            <a:r>
              <a:rPr lang="ja-JP" altLang="en-US" sz="1200" b="1" dirty="0" smtClean="0">
                <a:solidFill>
                  <a:schemeClr val="tx1"/>
                </a:solidFill>
                <a:latin typeface="HGSｺﾞｼｯｸM" panose="020B0600000000000000" pitchFamily="50" charset="-128"/>
                <a:ea typeface="HGSｺﾞｼｯｸM" panose="020B0600000000000000" pitchFamily="50" charset="-128"/>
              </a:rPr>
              <a:t>８１２</a:t>
            </a:r>
            <a:r>
              <a:rPr lang="ja-JP" altLang="en-US" sz="1200" dirty="0" smtClean="0">
                <a:solidFill>
                  <a:schemeClr val="tx1"/>
                </a:solidFill>
                <a:latin typeface="HGSｺﾞｼｯｸM" panose="020B0600000000000000" pitchFamily="50" charset="-128"/>
                <a:ea typeface="HGSｺﾞｼｯｸM" panose="020B0600000000000000" pitchFamily="50" charset="-128"/>
              </a:rPr>
              <a:t>号</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r>
              <a:rPr lang="ja-JP" altLang="en-US" sz="1600" b="1" dirty="0" smtClean="0">
                <a:solidFill>
                  <a:schemeClr val="tx1"/>
                </a:solidFill>
                <a:latin typeface="HGSｺﾞｼｯｸM" panose="020B0600000000000000" pitchFamily="50" charset="-128"/>
                <a:ea typeface="HGSｺﾞｼｯｸM" panose="020B0600000000000000" pitchFamily="50" charset="-128"/>
              </a:rPr>
              <a:t>●</a:t>
            </a:r>
            <a:r>
              <a:rPr lang="ja-JP" altLang="en-US" sz="1600" b="1" dirty="0">
                <a:solidFill>
                  <a:schemeClr val="tx1"/>
                </a:solidFill>
                <a:latin typeface="HGSｺﾞｼｯｸM" panose="020B0600000000000000" pitchFamily="50" charset="-128"/>
                <a:ea typeface="HGSｺﾞｼｯｸM" panose="020B0600000000000000" pitchFamily="50" charset="-128"/>
              </a:rPr>
              <a:t>講義内容</a:t>
            </a:r>
            <a:endParaRPr lang="en-US" altLang="ja-JP" sz="1600" b="1" dirty="0">
              <a:solidFill>
                <a:schemeClr val="tx1"/>
              </a:solidFill>
              <a:latin typeface="HGSｺﾞｼｯｸM" panose="020B0600000000000000" pitchFamily="50" charset="-128"/>
              <a:ea typeface="HGSｺﾞｼｯｸM" panose="020B0600000000000000" pitchFamily="50" charset="-128"/>
            </a:endParaRPr>
          </a:p>
          <a:p>
            <a:r>
              <a:rPr lang="ja-JP" altLang="en-US" sz="1200" dirty="0">
                <a:solidFill>
                  <a:schemeClr val="tx1"/>
                </a:solidFill>
                <a:latin typeface="HGSｺﾞｼｯｸM" panose="020B0600000000000000" pitchFamily="50" charset="-128"/>
                <a:ea typeface="HGSｺﾞｼｯｸM" panose="020B0600000000000000" pitchFamily="50" charset="-128"/>
              </a:rPr>
              <a:t>１．住宅の「長寿命化リフォーム</a:t>
            </a:r>
            <a:r>
              <a:rPr lang="ja-JP" altLang="en-US" sz="1200" dirty="0" smtClean="0">
                <a:solidFill>
                  <a:schemeClr val="tx1"/>
                </a:solidFill>
                <a:latin typeface="HGSｺﾞｼｯｸM" panose="020B0600000000000000" pitchFamily="50" charset="-128"/>
                <a:ea typeface="HGSｺﾞｼｯｸM" panose="020B0600000000000000" pitchFamily="50" charset="-128"/>
              </a:rPr>
              <a:t>」について</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r>
              <a:rPr lang="ja-JP" altLang="en-US" sz="1200" dirty="0" smtClean="0">
                <a:solidFill>
                  <a:schemeClr val="tx1"/>
                </a:solidFill>
                <a:latin typeface="HGSｺﾞｼｯｸM" panose="020B0600000000000000" pitchFamily="50" charset="-128"/>
                <a:ea typeface="HGSｺﾞｼｯｸM" panose="020B0600000000000000" pitchFamily="50" charset="-128"/>
              </a:rPr>
              <a:t>２．住宅リフォーム</a:t>
            </a:r>
            <a:r>
              <a:rPr lang="ja-JP" altLang="en-US" sz="1200" dirty="0">
                <a:solidFill>
                  <a:schemeClr val="tx1"/>
                </a:solidFill>
                <a:latin typeface="HGSｺﾞｼｯｸM" panose="020B0600000000000000" pitchFamily="50" charset="-128"/>
                <a:ea typeface="HGSｺﾞｼｯｸM" panose="020B0600000000000000" pitchFamily="50" charset="-128"/>
              </a:rPr>
              <a:t>の減税</a:t>
            </a:r>
            <a:r>
              <a:rPr lang="ja-JP" altLang="en-US" sz="1200" dirty="0" smtClean="0">
                <a:solidFill>
                  <a:schemeClr val="tx1"/>
                </a:solidFill>
                <a:latin typeface="HGSｺﾞｼｯｸM" panose="020B0600000000000000" pitchFamily="50" charset="-128"/>
                <a:ea typeface="HGSｺﾞｼｯｸM" panose="020B0600000000000000" pitchFamily="50" charset="-128"/>
              </a:rPr>
              <a:t>制度について　</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r>
              <a:rPr lang="ja-JP" altLang="en-US" sz="1200" dirty="0" smtClean="0">
                <a:solidFill>
                  <a:schemeClr val="tx1"/>
                </a:solidFill>
                <a:latin typeface="HGSｺﾞｼｯｸM" panose="020B0600000000000000" pitchFamily="50" charset="-128"/>
                <a:ea typeface="HGSｺﾞｼｯｸM" panose="020B0600000000000000" pitchFamily="50" charset="-128"/>
              </a:rPr>
              <a:t>　          </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r>
              <a:rPr lang="ja-JP" altLang="en-US" sz="1600" b="1" dirty="0" smtClean="0">
                <a:solidFill>
                  <a:schemeClr val="tx1"/>
                </a:solidFill>
                <a:latin typeface="HGSｺﾞｼｯｸM" panose="020B0600000000000000" pitchFamily="50" charset="-128"/>
                <a:ea typeface="HGSｺﾞｼｯｸM" panose="020B0600000000000000" pitchFamily="50" charset="-128"/>
              </a:rPr>
              <a:t>●</a:t>
            </a:r>
            <a:r>
              <a:rPr lang="ja-JP" altLang="en-US" sz="1600" b="1" dirty="0">
                <a:solidFill>
                  <a:schemeClr val="tx1"/>
                </a:solidFill>
                <a:latin typeface="HGSｺﾞｼｯｸM" panose="020B0600000000000000" pitchFamily="50" charset="-128"/>
                <a:ea typeface="HGSｺﾞｼｯｸM" panose="020B0600000000000000" pitchFamily="50" charset="-128"/>
              </a:rPr>
              <a:t>配布テキスト</a:t>
            </a:r>
            <a:r>
              <a:rPr lang="en-US" altLang="ja-JP" sz="1100" dirty="0">
                <a:solidFill>
                  <a:schemeClr val="tx1"/>
                </a:solidFill>
                <a:latin typeface="HGSｺﾞｼｯｸM" panose="020B0600000000000000" pitchFamily="50" charset="-128"/>
                <a:ea typeface="HGSｺﾞｼｯｸM" panose="020B0600000000000000" pitchFamily="50" charset="-128"/>
              </a:rPr>
              <a:t>(</a:t>
            </a:r>
            <a:r>
              <a:rPr lang="ja-JP" altLang="en-US" sz="1100" dirty="0">
                <a:solidFill>
                  <a:schemeClr val="tx1"/>
                </a:solidFill>
                <a:latin typeface="HGSｺﾞｼｯｸM" panose="020B0600000000000000" pitchFamily="50" charset="-128"/>
                <a:ea typeface="HGSｺﾞｼｯｸM" panose="020B0600000000000000" pitchFamily="50" charset="-128"/>
              </a:rPr>
              <a:t>無料で配布します）</a:t>
            </a:r>
            <a:endParaRPr lang="en-US" altLang="ja-JP" sz="1100" dirty="0">
              <a:solidFill>
                <a:schemeClr val="tx1"/>
              </a:solidFill>
              <a:latin typeface="HGSｺﾞｼｯｸM" panose="020B0600000000000000" pitchFamily="50" charset="-128"/>
              <a:ea typeface="HGSｺﾞｼｯｸM" panose="020B0600000000000000" pitchFamily="50" charset="-128"/>
            </a:endParaRPr>
          </a:p>
          <a:p>
            <a:r>
              <a:rPr lang="ja-JP" altLang="en-US" sz="1200" dirty="0" smtClean="0">
                <a:solidFill>
                  <a:schemeClr val="tx1"/>
                </a:solidFill>
                <a:latin typeface="HGSｺﾞｼｯｸM" panose="020B0600000000000000" pitchFamily="50" charset="-128"/>
                <a:ea typeface="HGSｺﾞｼｯｸM" panose="020B0600000000000000" pitchFamily="50" charset="-128"/>
              </a:rPr>
              <a:t>１．「</a:t>
            </a:r>
            <a:r>
              <a:rPr lang="ja-JP" altLang="en-US" sz="1200" dirty="0">
                <a:solidFill>
                  <a:schemeClr val="tx1"/>
                </a:solidFill>
                <a:latin typeface="HGSｺﾞｼｯｸM" panose="020B0600000000000000" pitchFamily="50" charset="-128"/>
                <a:ea typeface="HGSｺﾞｼｯｸM" panose="020B0600000000000000" pitchFamily="50" charset="-128"/>
              </a:rPr>
              <a:t>長寿命化リフォーム」の</a:t>
            </a:r>
            <a:r>
              <a:rPr lang="ja-JP" altLang="en-US" sz="1200" dirty="0" smtClean="0">
                <a:solidFill>
                  <a:schemeClr val="tx1"/>
                </a:solidFill>
                <a:latin typeface="HGSｺﾞｼｯｸM" panose="020B0600000000000000" pitchFamily="50" charset="-128"/>
                <a:ea typeface="HGSｺﾞｼｯｸM" panose="020B0600000000000000" pitchFamily="50" charset="-128"/>
              </a:rPr>
              <a:t>提案</a:t>
            </a:r>
            <a:r>
              <a:rPr lang="en-US" altLang="ja-JP" sz="1200" dirty="0" smtClean="0">
                <a:solidFill>
                  <a:schemeClr val="tx1"/>
                </a:solidFill>
                <a:latin typeface="HGSｺﾞｼｯｸM" panose="020B0600000000000000" pitchFamily="50" charset="-128"/>
                <a:ea typeface="HGSｺﾞｼｯｸM" panose="020B0600000000000000" pitchFamily="50" charset="-128"/>
              </a:rPr>
              <a:t>Ⅵ</a:t>
            </a:r>
            <a:endParaRPr lang="en-US" altLang="ja-JP" sz="1200" dirty="0">
              <a:solidFill>
                <a:schemeClr val="tx1"/>
              </a:solidFill>
              <a:latin typeface="HGSｺﾞｼｯｸM" panose="020B0600000000000000" pitchFamily="50" charset="-128"/>
              <a:ea typeface="HGSｺﾞｼｯｸM" panose="020B0600000000000000" pitchFamily="50" charset="-128"/>
            </a:endParaRPr>
          </a:p>
          <a:p>
            <a:r>
              <a:rPr lang="ja-JP" altLang="en-US" sz="1200" dirty="0" smtClean="0">
                <a:solidFill>
                  <a:schemeClr val="tx1"/>
                </a:solidFill>
                <a:latin typeface="HGSｺﾞｼｯｸM" panose="020B0600000000000000" pitchFamily="50" charset="-128"/>
                <a:ea typeface="HGSｺﾞｼｯｸM" panose="020B0600000000000000" pitchFamily="50" charset="-128"/>
              </a:rPr>
              <a:t>２．住宅リフォームの税制の手引き</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r>
              <a:rPr lang="ja-JP" altLang="en-US" sz="1200" dirty="0" smtClean="0">
                <a:solidFill>
                  <a:schemeClr val="tx1"/>
                </a:solidFill>
                <a:latin typeface="HGSｺﾞｼｯｸM" panose="020B0600000000000000" pitchFamily="50" charset="-128"/>
                <a:ea typeface="HGSｺﾞｼｯｸM" panose="020B0600000000000000" pitchFamily="50" charset="-128"/>
              </a:rPr>
              <a:t>３．住宅リフォームガイドブック</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a:p>
            <a:r>
              <a:rPr lang="ja-JP" altLang="en-US" sz="1200" dirty="0" smtClean="0">
                <a:solidFill>
                  <a:schemeClr val="tx1"/>
                </a:solidFill>
                <a:latin typeface="HGSｺﾞｼｯｸM" panose="020B0600000000000000" pitchFamily="50" charset="-128"/>
                <a:ea typeface="HGSｺﾞｼｯｸM" panose="020B0600000000000000" pitchFamily="50" charset="-128"/>
              </a:rPr>
              <a:t>４．住宅リフォームの減税制度リーフレト</a:t>
            </a:r>
            <a:endParaRPr lang="en-US" altLang="ja-JP" sz="1200" dirty="0" smtClean="0">
              <a:solidFill>
                <a:schemeClr val="tx1"/>
              </a:solidFill>
              <a:latin typeface="HGSｺﾞｼｯｸM" panose="020B0600000000000000" pitchFamily="50" charset="-128"/>
              <a:ea typeface="HGSｺﾞｼｯｸM" panose="020B0600000000000000" pitchFamily="50" charset="-128"/>
            </a:endParaRPr>
          </a:p>
        </p:txBody>
      </p:sp>
      <p:sp>
        <p:nvSpPr>
          <p:cNvPr id="35" name="テキスト ボックス 34"/>
          <p:cNvSpPr txBox="1"/>
          <p:nvPr/>
        </p:nvSpPr>
        <p:spPr>
          <a:xfrm>
            <a:off x="180000" y="5220072"/>
            <a:ext cx="6478560" cy="1746632"/>
          </a:xfrm>
          <a:prstGeom prst="rect">
            <a:avLst/>
          </a:prstGeom>
          <a:noFill/>
          <a:ln w="25400">
            <a:solidFill>
              <a:srgbClr val="00B050"/>
            </a:solidFill>
          </a:ln>
        </p:spPr>
        <p:txBody>
          <a:bodyPr wrap="square" rtlCol="0">
            <a:spAutoFit/>
          </a:bodyPr>
          <a:lstStyle/>
          <a:p>
            <a:r>
              <a:rPr lang="ja-JP" altLang="en-US" sz="1100" dirty="0" smtClean="0">
                <a:solidFill>
                  <a:srgbClr val="00B050"/>
                </a:solidFill>
                <a:latin typeface="HGPｺﾞｼｯｸE" panose="020B0900000000000000" pitchFamily="50" charset="-128"/>
                <a:ea typeface="HGPｺﾞｼｯｸE" panose="020B0900000000000000" pitchFamily="50" charset="-128"/>
              </a:rPr>
              <a:t>●申込方法：（１）または（２）のいずれかの方法でお申し込み下さい。</a:t>
            </a:r>
            <a:endParaRPr lang="en-US" altLang="ja-JP" sz="1100" dirty="0" smtClean="0">
              <a:solidFill>
                <a:srgbClr val="00B050"/>
              </a:solidFill>
              <a:latin typeface="HGPｺﾞｼｯｸE" panose="020B0900000000000000" pitchFamily="50" charset="-128"/>
              <a:ea typeface="HGPｺﾞｼｯｸE" panose="020B0900000000000000" pitchFamily="50" charset="-128"/>
            </a:endParaRPr>
          </a:p>
          <a:p>
            <a:r>
              <a:rPr lang="ja-JP" altLang="en-US" sz="1000" dirty="0" smtClean="0">
                <a:latin typeface="HGPｺﾞｼｯｸE" panose="020B0900000000000000" pitchFamily="50" charset="-128"/>
                <a:ea typeface="HGPｺﾞｼｯｸE" panose="020B0900000000000000" pitchFamily="50" charset="-128"/>
              </a:rPr>
              <a:t>（１）</a:t>
            </a:r>
            <a:r>
              <a:rPr lang="ja-JP" altLang="en-US" sz="1000" b="1" dirty="0" smtClean="0">
                <a:latin typeface="HGPｺﾞｼｯｸE" panose="020B0900000000000000" pitchFamily="50" charset="-128"/>
                <a:ea typeface="HGPｺﾞｼｯｸE" panose="020B0900000000000000" pitchFamily="50" charset="-128"/>
              </a:rPr>
              <a:t>ＷＥＢでの申込</a:t>
            </a:r>
            <a:endParaRPr lang="en-US" altLang="ja-JP" sz="1000" b="1" dirty="0" smtClean="0">
              <a:latin typeface="HGPｺﾞｼｯｸE" panose="020B0900000000000000" pitchFamily="50" charset="-128"/>
              <a:ea typeface="HGPｺﾞｼｯｸE" panose="020B0900000000000000" pitchFamily="50" charset="-128"/>
            </a:endParaRPr>
          </a:p>
          <a:p>
            <a:endParaRPr lang="en-US" altLang="ja-JP" sz="1000" b="1" dirty="0" smtClean="0">
              <a:latin typeface="HGPｺﾞｼｯｸE" panose="020B0900000000000000" pitchFamily="50" charset="-128"/>
              <a:ea typeface="HGPｺﾞｼｯｸE" panose="020B0900000000000000" pitchFamily="50" charset="-128"/>
            </a:endParaRPr>
          </a:p>
          <a:p>
            <a:endParaRPr lang="en-US" altLang="ja-JP" sz="900" dirty="0" smtClean="0">
              <a:latin typeface="HGSｺﾞｼｯｸM" pitchFamily="50" charset="-128"/>
              <a:ea typeface="HGSｺﾞｼｯｸM" pitchFamily="50" charset="-128"/>
            </a:endParaRPr>
          </a:p>
          <a:p>
            <a:r>
              <a:rPr lang="ja-JP" altLang="en-US" sz="900" dirty="0" smtClean="0">
                <a:latin typeface="HGSｺﾞｼｯｸM" pitchFamily="50" charset="-128"/>
                <a:ea typeface="HGSｺﾞｼｯｸM" pitchFamily="50" charset="-128"/>
              </a:rPr>
              <a:t>「長寿命化リフォームセミナー」開催会場のＷＥＢ申込をクリック</a:t>
            </a:r>
            <a:r>
              <a:rPr lang="ja-JP" altLang="en-US" sz="900" dirty="0">
                <a:latin typeface="HGSｺﾞｼｯｸM" pitchFamily="50" charset="-128"/>
                <a:ea typeface="HGSｺﾞｼｯｸM" pitchFamily="50" charset="-128"/>
              </a:rPr>
              <a:t>して</a:t>
            </a:r>
            <a:r>
              <a:rPr lang="ja-JP" altLang="en-US" sz="900" dirty="0" smtClean="0">
                <a:latin typeface="HGSｺﾞｼｯｸM" pitchFamily="50" charset="-128"/>
                <a:ea typeface="HGSｺﾞｼｯｸM" pitchFamily="50" charset="-128"/>
              </a:rPr>
              <a:t>、必要事項を記入しお申込みください。</a:t>
            </a:r>
            <a:endParaRPr lang="en-US" altLang="ja-JP" sz="900" dirty="0" smtClean="0">
              <a:latin typeface="HGSｺﾞｼｯｸM" pitchFamily="50" charset="-128"/>
              <a:ea typeface="HGSｺﾞｼｯｸM" pitchFamily="50" charset="-128"/>
            </a:endParaRPr>
          </a:p>
          <a:p>
            <a:endParaRPr lang="en-US" altLang="ja-JP" sz="900" dirty="0" smtClean="0">
              <a:latin typeface="HGSｺﾞｼｯｸM" pitchFamily="50" charset="-128"/>
              <a:ea typeface="HGSｺﾞｼｯｸM" pitchFamily="50" charset="-128"/>
            </a:endParaRPr>
          </a:p>
          <a:p>
            <a:r>
              <a:rPr lang="ja-JP" altLang="en-US" sz="1000" dirty="0" smtClean="0">
                <a:latin typeface="HGPｺﾞｼｯｸE" panose="020B0900000000000000" pitchFamily="50" charset="-128"/>
                <a:ea typeface="HGPｺﾞｼｯｸE" panose="020B0900000000000000" pitchFamily="50" charset="-128"/>
              </a:rPr>
              <a:t>（２）</a:t>
            </a:r>
            <a:r>
              <a:rPr lang="ja-JP" altLang="en-US" sz="1000" b="1" dirty="0" smtClean="0">
                <a:latin typeface="HGPｺﾞｼｯｸE" panose="020B0900000000000000" pitchFamily="50" charset="-128"/>
                <a:ea typeface="HGPｺﾞｼｯｸE" panose="020B0900000000000000" pitchFamily="50" charset="-128"/>
              </a:rPr>
              <a:t>ＦＡＸでの申込</a:t>
            </a:r>
            <a:endParaRPr lang="en-US" altLang="ja-JP" sz="1000" b="1" dirty="0" smtClean="0">
              <a:latin typeface="HGPｺﾞｼｯｸE" panose="020B0900000000000000" pitchFamily="50" charset="-128"/>
              <a:ea typeface="HGPｺﾞｼｯｸE" panose="020B0900000000000000" pitchFamily="50" charset="-128"/>
            </a:endParaRPr>
          </a:p>
          <a:p>
            <a:r>
              <a:rPr lang="ja-JP" altLang="en-US" sz="900" dirty="0" smtClean="0">
                <a:latin typeface="HGSｺﾞｼｯｸM" pitchFamily="50" charset="-128"/>
                <a:ea typeface="HGSｺﾞｼｯｸM" pitchFamily="50" charset="-128"/>
              </a:rPr>
              <a:t>下記にご記入のうえＦＡＸでお申込みください。</a:t>
            </a:r>
            <a:r>
              <a:rPr lang="ja-JP" altLang="en-US" sz="1050" b="1" dirty="0" smtClean="0">
                <a:latin typeface="HGSｺﾞｼｯｸM" pitchFamily="50" charset="-128"/>
                <a:ea typeface="HGSｺﾞｼｯｸM" pitchFamily="50" charset="-128"/>
              </a:rPr>
              <a:t>（宛先ＦＡＸ：０１９</a:t>
            </a:r>
            <a:r>
              <a:rPr lang="en-US" altLang="ja-JP" sz="1050" b="1" dirty="0" smtClean="0">
                <a:latin typeface="HGSｺﾞｼｯｸM" pitchFamily="50" charset="-128"/>
                <a:ea typeface="HGSｺﾞｼｯｸM" pitchFamily="50" charset="-128"/>
              </a:rPr>
              <a:t>-</a:t>
            </a:r>
            <a:r>
              <a:rPr lang="ja-JP" altLang="en-US" sz="1050" b="1" dirty="0" smtClean="0">
                <a:latin typeface="HGSｺﾞｼｯｸM" pitchFamily="50" charset="-128"/>
                <a:ea typeface="HGSｺﾞｼｯｸM" pitchFamily="50" charset="-128"/>
              </a:rPr>
              <a:t>６５２</a:t>
            </a:r>
            <a:r>
              <a:rPr lang="en-US" altLang="ja-JP" sz="1050" b="1" dirty="0" smtClean="0">
                <a:latin typeface="HGSｺﾞｼｯｸM" pitchFamily="50" charset="-128"/>
                <a:ea typeface="HGSｺﾞｼｯｸM" pitchFamily="50" charset="-128"/>
              </a:rPr>
              <a:t>-</a:t>
            </a:r>
            <a:r>
              <a:rPr lang="ja-JP" altLang="en-US" sz="1050" b="1" dirty="0" smtClean="0">
                <a:latin typeface="HGSｺﾞｼｯｸM" pitchFamily="50" charset="-128"/>
                <a:ea typeface="HGSｺﾞｼｯｸM" pitchFamily="50" charset="-128"/>
              </a:rPr>
              <a:t>８１２３）</a:t>
            </a:r>
            <a:endParaRPr lang="en-US" altLang="ja-JP" sz="1050" b="1" dirty="0" smtClean="0">
              <a:latin typeface="HGSｺﾞｼｯｸM" pitchFamily="50" charset="-128"/>
              <a:ea typeface="HGSｺﾞｼｯｸM" pitchFamily="50" charset="-128"/>
            </a:endParaRPr>
          </a:p>
          <a:p>
            <a:endParaRPr lang="en-US" altLang="ja-JP" sz="1000" b="1" dirty="0" smtClean="0">
              <a:latin typeface="HGPｺﾞｼｯｸE" panose="020B0900000000000000" pitchFamily="50" charset="-128"/>
              <a:ea typeface="HGPｺﾞｼｯｸE" panose="020B0900000000000000" pitchFamily="50" charset="-128"/>
            </a:endParaRPr>
          </a:p>
          <a:p>
            <a:r>
              <a:rPr lang="ja-JP" altLang="en-US" sz="1000" b="1" dirty="0" smtClean="0">
                <a:latin typeface="HGPｺﾞｼｯｸE" panose="020B0900000000000000" pitchFamily="50" charset="-128"/>
                <a:ea typeface="HGPｺﾞｼｯｸE" panose="020B0900000000000000" pitchFamily="50" charset="-128"/>
              </a:rPr>
              <a:t>お問い合わせ先　　</a:t>
            </a:r>
            <a:r>
              <a:rPr lang="ja-JP" altLang="en-US" sz="900" dirty="0" smtClean="0">
                <a:latin typeface="HGSｺﾞｼｯｸM" pitchFamily="50" charset="-128"/>
                <a:ea typeface="HGSｺﾞｼｯｸM" pitchFamily="50" charset="-128"/>
              </a:rPr>
              <a:t>岩手県住宅</a:t>
            </a:r>
            <a:r>
              <a:rPr lang="ja-JP" altLang="en-US" sz="900" dirty="0">
                <a:latin typeface="HGSｺﾞｼｯｸM" pitchFamily="50" charset="-128"/>
                <a:ea typeface="HGSｺﾞｼｯｸM" pitchFamily="50" charset="-128"/>
              </a:rPr>
              <a:t>リフォーム推進協</a:t>
            </a:r>
            <a:r>
              <a:rPr lang="ja-JP" altLang="en-US" sz="900" dirty="0" smtClean="0">
                <a:latin typeface="HGSｺﾞｼｯｸM" pitchFamily="50" charset="-128"/>
                <a:ea typeface="HGSｺﾞｼｯｸM" pitchFamily="50" charset="-128"/>
              </a:rPr>
              <a:t>議会</a:t>
            </a:r>
            <a:endParaRPr lang="en-US" altLang="ja-JP" sz="900" dirty="0" smtClean="0">
              <a:latin typeface="HGSｺﾞｼｯｸM" pitchFamily="50" charset="-128"/>
              <a:ea typeface="HGSｺﾞｼｯｸM" pitchFamily="50" charset="-128"/>
            </a:endParaRPr>
          </a:p>
          <a:p>
            <a:r>
              <a:rPr lang="ja-JP" altLang="en-US" sz="900" dirty="0">
                <a:latin typeface="HGSｺﾞｼｯｸM" pitchFamily="50" charset="-128"/>
                <a:ea typeface="HGSｺﾞｼｯｸM" pitchFamily="50" charset="-128"/>
              </a:rPr>
              <a:t>　</a:t>
            </a:r>
            <a:r>
              <a:rPr lang="ja-JP" altLang="en-US" sz="900" dirty="0" smtClean="0">
                <a:latin typeface="HGSｺﾞｼｯｸM" pitchFamily="50" charset="-128"/>
                <a:ea typeface="HGSｺﾞｼｯｸM" pitchFamily="50" charset="-128"/>
              </a:rPr>
              <a:t>　　　　　　　　</a:t>
            </a:r>
            <a:r>
              <a:rPr lang="ja-JP" altLang="en-US" sz="900" dirty="0">
                <a:latin typeface="HGSｺﾞｼｯｸE" pitchFamily="50" charset="-128"/>
                <a:ea typeface="HGSｺﾞｼｯｸE" pitchFamily="50" charset="-128"/>
              </a:rPr>
              <a:t> ☎ </a:t>
            </a:r>
            <a:r>
              <a:rPr lang="ja-JP" altLang="en-US" sz="900" dirty="0" smtClean="0">
                <a:latin typeface="HGSｺﾞｼｯｸM" pitchFamily="50" charset="-128"/>
                <a:ea typeface="HGSｺﾞｼｯｸM" pitchFamily="50" charset="-128"/>
              </a:rPr>
              <a:t>：０１９</a:t>
            </a:r>
            <a:r>
              <a:rPr lang="en-US" altLang="ja-JP" sz="900" dirty="0" smtClean="0">
                <a:latin typeface="HGSｺﾞｼｯｸM" pitchFamily="50" charset="-128"/>
                <a:ea typeface="HGSｺﾞｼｯｸM" pitchFamily="50" charset="-128"/>
              </a:rPr>
              <a:t>-</a:t>
            </a:r>
            <a:r>
              <a:rPr lang="ja-JP" altLang="en-US" sz="900" dirty="0" smtClean="0">
                <a:latin typeface="HGSｺﾞｼｯｸM" pitchFamily="50" charset="-128"/>
                <a:ea typeface="HGSｺﾞｼｯｸM" pitchFamily="50" charset="-128"/>
              </a:rPr>
              <a:t>６５２</a:t>
            </a:r>
            <a:r>
              <a:rPr lang="en-US" altLang="ja-JP" sz="900" dirty="0" smtClean="0">
                <a:latin typeface="HGSｺﾞｼｯｸM" pitchFamily="50" charset="-128"/>
                <a:ea typeface="HGSｺﾞｼｯｸM" pitchFamily="50" charset="-128"/>
              </a:rPr>
              <a:t>-</a:t>
            </a:r>
            <a:r>
              <a:rPr lang="ja-JP" altLang="en-US" sz="900" dirty="0" smtClean="0">
                <a:latin typeface="HGSｺﾞｼｯｸM" pitchFamily="50" charset="-128"/>
                <a:ea typeface="HGSｺﾞｼｯｸM" pitchFamily="50" charset="-128"/>
              </a:rPr>
              <a:t>７７４４　</a:t>
            </a:r>
            <a:r>
              <a:rPr lang="en-US" altLang="ja-JP" sz="900" dirty="0" smtClean="0">
                <a:latin typeface="HGSｺﾞｼｯｸM" pitchFamily="50" charset="-128"/>
                <a:ea typeface="HGSｺﾞｼｯｸM" pitchFamily="50" charset="-128"/>
              </a:rPr>
              <a:t>(</a:t>
            </a:r>
            <a:r>
              <a:rPr lang="ja-JP" altLang="en-US" sz="900" dirty="0" smtClean="0">
                <a:latin typeface="HGSｺﾞｼｯｸM" pitchFamily="50" charset="-128"/>
                <a:ea typeface="HGSｺﾞｼｯｸM" pitchFamily="50" charset="-128"/>
              </a:rPr>
              <a:t>月～金　１０～１７時）</a:t>
            </a:r>
            <a:endParaRPr lang="en-US" altLang="ja-JP" sz="900" dirty="0">
              <a:latin typeface="HGSｺﾞｼｯｸM" pitchFamily="50" charset="-128"/>
              <a:ea typeface="HGSｺﾞｼｯｸM"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899100015"/>
              </p:ext>
            </p:extLst>
          </p:nvPr>
        </p:nvGraphicFramePr>
        <p:xfrm>
          <a:off x="332656" y="7265744"/>
          <a:ext cx="6147424" cy="1122680"/>
        </p:xfrm>
        <a:graphic>
          <a:graphicData uri="http://schemas.openxmlformats.org/drawingml/2006/table">
            <a:tbl>
              <a:tblPr firstRow="1" bandRow="1">
                <a:tableStyleId>{5C22544A-7EE6-4342-B048-85BDC9FD1C3A}</a:tableStyleId>
              </a:tblPr>
              <a:tblGrid>
                <a:gridCol w="864096"/>
                <a:gridCol w="5283328"/>
              </a:tblGrid>
              <a:tr h="370840">
                <a:tc>
                  <a:txBody>
                    <a:bodyPr/>
                    <a:lstStyle/>
                    <a:p>
                      <a:pPr algn="ctr"/>
                      <a:r>
                        <a:rPr kumimoji="1" lang="ja-JP" altLang="en-US" sz="1200" b="0" dirty="0" smtClean="0">
                          <a:solidFill>
                            <a:schemeClr val="tx1"/>
                          </a:solidFill>
                          <a:latin typeface="HGSｺﾞｼｯｸM" panose="020B0600000000000000" pitchFamily="50" charset="-128"/>
                          <a:ea typeface="HGSｺﾞｼｯｸM" panose="020B0600000000000000" pitchFamily="50" charset="-128"/>
                        </a:rPr>
                        <a:t>お 名 前</a:t>
                      </a:r>
                      <a:endParaRPr kumimoji="1" lang="ja-JP" altLang="en-US" sz="12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rowSpan="2">
                  <a:txBody>
                    <a:bodyPr/>
                    <a:lstStyle/>
                    <a:p>
                      <a:pPr algn="ctr"/>
                      <a:r>
                        <a:rPr kumimoji="1" lang="ja-JP" altLang="en-US" sz="1200" dirty="0" smtClean="0">
                          <a:solidFill>
                            <a:schemeClr val="tx1"/>
                          </a:solidFill>
                          <a:latin typeface="HGSｺﾞｼｯｸM" panose="020B0600000000000000" pitchFamily="50" charset="-128"/>
                          <a:ea typeface="HGSｺﾞｼｯｸM" panose="020B0600000000000000" pitchFamily="50" charset="-128"/>
                        </a:rPr>
                        <a:t>ご連絡先</a:t>
                      </a:r>
                      <a:endParaRPr kumimoji="1" lang="ja-JP" altLang="en-US" sz="120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smtClean="0">
                          <a:solidFill>
                            <a:schemeClr val="tx1"/>
                          </a:solidFill>
                          <a:latin typeface="HGSｺﾞｼｯｸM" panose="020B0600000000000000" pitchFamily="50" charset="-128"/>
                          <a:ea typeface="HGSｺﾞｼｯｸM" panose="020B0600000000000000" pitchFamily="50" charset="-128"/>
                        </a:rPr>
                        <a:t>会社名　</a:t>
                      </a:r>
                      <a:r>
                        <a:rPr kumimoji="1" lang="ja-JP" altLang="en-US" sz="1100" dirty="0" smtClean="0">
                          <a:solidFill>
                            <a:schemeClr val="tx1"/>
                          </a:solidFill>
                          <a:latin typeface="HGSｺﾞｼｯｸM" panose="020B0600000000000000" pitchFamily="50" charset="-128"/>
                          <a:ea typeface="HGSｺﾞｼｯｸM" panose="020B0600000000000000" pitchFamily="50" charset="-128"/>
                        </a:rPr>
                        <a:t>　　　　　　　　　　　　</a:t>
                      </a:r>
                      <a:r>
                        <a:rPr kumimoji="1" lang="ja-JP" altLang="en-US" sz="1000" dirty="0" smtClean="0">
                          <a:solidFill>
                            <a:schemeClr val="tx1"/>
                          </a:solidFill>
                          <a:latin typeface="HGSｺﾞｼｯｸM" panose="020B0600000000000000" pitchFamily="50" charset="-128"/>
                          <a:ea typeface="HGSｺﾞｼｯｸM" panose="020B0600000000000000" pitchFamily="50" charset="-128"/>
                        </a:rPr>
                        <a:t>所属</a:t>
                      </a:r>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8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800" dirty="0" smtClean="0">
                          <a:solidFill>
                            <a:schemeClr val="tx1"/>
                          </a:solidFill>
                          <a:latin typeface="HGSｺﾞｼｯｸM" panose="020B0600000000000000" pitchFamily="50" charset="-128"/>
                          <a:ea typeface="HGSｺﾞｼｯｸM" panose="020B0600000000000000" pitchFamily="50" charset="-128"/>
                        </a:rPr>
                        <a:t>日中連絡できる携帯番号等）</a:t>
                      </a:r>
                      <a:endParaRPr kumimoji="1" lang="en-US" altLang="ja-JP" sz="800" dirty="0" smtClean="0">
                        <a:solidFill>
                          <a:schemeClr val="tx1"/>
                        </a:solidFill>
                        <a:latin typeface="HGSｺﾞｼｯｸM" panose="020B0600000000000000" pitchFamily="50" charset="-128"/>
                        <a:ea typeface="HGSｺﾞｼｯｸM" panose="020B0600000000000000" pitchFamily="50" charset="-128"/>
                      </a:endParaRPr>
                    </a:p>
                    <a:p>
                      <a:r>
                        <a:rPr kumimoji="1" lang="en-US" altLang="ja-JP" sz="1000" dirty="0" smtClean="0">
                          <a:solidFill>
                            <a:schemeClr val="tx1"/>
                          </a:solidFill>
                          <a:latin typeface="HGSｺﾞｼｯｸM" panose="020B0600000000000000" pitchFamily="50" charset="-128"/>
                          <a:ea typeface="HGSｺﾞｼｯｸM" panose="020B0600000000000000" pitchFamily="50" charset="-128"/>
                        </a:rPr>
                        <a:t>TEL</a:t>
                      </a:r>
                      <a:r>
                        <a:rPr kumimoji="1" lang="ja-JP" altLang="en-US" sz="1000" dirty="0" smtClean="0">
                          <a:solidFill>
                            <a:schemeClr val="tx1"/>
                          </a:solidFill>
                          <a:latin typeface="HGSｺﾞｼｯｸM" panose="020B0600000000000000" pitchFamily="50" charset="-128"/>
                          <a:ea typeface="HGSｺﾞｼｯｸM" panose="020B0600000000000000" pitchFamily="50" charset="-128"/>
                        </a:rPr>
                        <a:t>：</a:t>
                      </a:r>
                      <a:r>
                        <a:rPr kumimoji="1" lang="ja-JP" altLang="en-US" sz="1100" dirty="0" smtClean="0">
                          <a:solidFill>
                            <a:schemeClr val="tx1"/>
                          </a:solidFill>
                          <a:latin typeface="HGSｺﾞｼｯｸM" panose="020B0600000000000000" pitchFamily="50" charset="-128"/>
                          <a:ea typeface="HGSｺﾞｼｯｸM" panose="020B0600000000000000" pitchFamily="50" charset="-128"/>
                        </a:rPr>
                        <a:t>　　　　　　　　　　　　　</a:t>
                      </a:r>
                      <a:r>
                        <a:rPr kumimoji="1" lang="en-US" altLang="ja-JP" sz="1000" dirty="0" smtClean="0">
                          <a:solidFill>
                            <a:schemeClr val="tx1"/>
                          </a:solidFill>
                          <a:latin typeface="HGSｺﾞｼｯｸM" panose="020B0600000000000000" pitchFamily="50" charset="-128"/>
                          <a:ea typeface="HGSｺﾞｼｯｸM" panose="020B0600000000000000" pitchFamily="50" charset="-128"/>
                        </a:rPr>
                        <a:t>FAX</a:t>
                      </a:r>
                      <a:r>
                        <a:rPr kumimoji="1" lang="ja-JP" altLang="en-US" sz="1000" dirty="0" smtClean="0">
                          <a:solidFill>
                            <a:schemeClr val="tx1"/>
                          </a:solidFill>
                          <a:latin typeface="HGSｺﾞｼｯｸM" panose="020B0600000000000000" pitchFamily="50" charset="-128"/>
                          <a:ea typeface="HGSｺﾞｼｯｸM" panose="020B0600000000000000" pitchFamily="50" charset="-128"/>
                        </a:rPr>
                        <a:t>：</a:t>
                      </a:r>
                      <a:endParaRPr kumimoji="1" lang="ja-JP" altLang="en-US" sz="1000" dirty="0">
                        <a:solidFill>
                          <a:schemeClr val="tx1"/>
                        </a:solidFill>
                        <a:latin typeface="HGSｺﾞｼｯｸM" panose="020B0600000000000000" pitchFamily="50" charset="-128"/>
                        <a:ea typeface="HGS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9" name="テキスト ボックス 38"/>
          <p:cNvSpPr txBox="1"/>
          <p:nvPr/>
        </p:nvSpPr>
        <p:spPr>
          <a:xfrm>
            <a:off x="260648" y="6988745"/>
            <a:ext cx="1383708" cy="276999"/>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1200" b="1" dirty="0" smtClean="0">
                <a:solidFill>
                  <a:srgbClr val="00B050"/>
                </a:solidFill>
                <a:latin typeface="HGPｺﾞｼｯｸE" panose="020B0900000000000000" pitchFamily="50" charset="-128"/>
                <a:ea typeface="HGPｺﾞｼｯｸE" panose="020B0900000000000000" pitchFamily="50" charset="-128"/>
              </a:rPr>
              <a:t>セミナー申込書</a:t>
            </a:r>
            <a:endParaRPr lang="en-US" altLang="ja-JP" sz="1200" b="1" dirty="0" smtClean="0">
              <a:solidFill>
                <a:srgbClr val="00B050"/>
              </a:solidFill>
              <a:latin typeface="HGPｺﾞｼｯｸE" panose="020B0900000000000000" pitchFamily="50" charset="-128"/>
              <a:ea typeface="HGPｺﾞｼｯｸE" panose="020B0900000000000000" pitchFamily="50" charset="-128"/>
            </a:endParaRPr>
          </a:p>
        </p:txBody>
      </p:sp>
      <p:sp>
        <p:nvSpPr>
          <p:cNvPr id="40" name="テキスト ボックス 39"/>
          <p:cNvSpPr txBox="1"/>
          <p:nvPr/>
        </p:nvSpPr>
        <p:spPr>
          <a:xfrm>
            <a:off x="1350128" y="7005464"/>
            <a:ext cx="5391240" cy="230832"/>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900" b="1" dirty="0" smtClean="0">
                <a:solidFill>
                  <a:schemeClr val="tx1"/>
                </a:solidFill>
                <a:latin typeface="HGSｺﾞｼｯｸM" pitchFamily="50" charset="-128"/>
                <a:ea typeface="HGSｺﾞｼｯｸM" pitchFamily="50" charset="-128"/>
              </a:rPr>
              <a:t>　　　ご記入いただいた個人情報につきましては、セミナーのご案内のみ使用いたします</a:t>
            </a:r>
            <a:endParaRPr lang="en-US" altLang="ja-JP" sz="900" b="1" dirty="0" smtClean="0">
              <a:solidFill>
                <a:schemeClr val="tx1"/>
              </a:solidFill>
              <a:latin typeface="HGSｺﾞｼｯｸM" pitchFamily="50" charset="-128"/>
              <a:ea typeface="HGSｺﾞｼｯｸM" pitchFamily="50" charset="-128"/>
            </a:endParaRPr>
          </a:p>
        </p:txBody>
      </p:sp>
      <p:sp>
        <p:nvSpPr>
          <p:cNvPr id="29" name="円/楕円 28"/>
          <p:cNvSpPr/>
          <p:nvPr/>
        </p:nvSpPr>
        <p:spPr>
          <a:xfrm>
            <a:off x="4545224" y="4358937"/>
            <a:ext cx="1296144" cy="727786"/>
          </a:xfrm>
          <a:prstGeom prst="ellipse">
            <a:avLst/>
          </a:prstGeom>
          <a:solidFill>
            <a:srgbClr val="00B050"/>
          </a:solidFill>
          <a:ln>
            <a:noFill/>
          </a:ln>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1500" b="1" dirty="0" smtClean="0">
                <a:solidFill>
                  <a:schemeClr val="bg1"/>
                </a:solidFill>
                <a:latin typeface="HGPｺﾞｼｯｸE" panose="020B0900000000000000" pitchFamily="50" charset="-128"/>
                <a:ea typeface="HGPｺﾞｼｯｸE" panose="020B0900000000000000" pitchFamily="50" charset="-128"/>
              </a:rPr>
              <a:t>参加費無料</a:t>
            </a:r>
            <a:endParaRPr kumimoji="1" lang="ja-JP" altLang="en-US" sz="1500" b="1" dirty="0">
              <a:solidFill>
                <a:schemeClr val="bg1"/>
              </a:solidFill>
              <a:latin typeface="HGPｺﾞｼｯｸE" panose="020B0900000000000000" pitchFamily="50" charset="-128"/>
              <a:ea typeface="HGPｺﾞｼｯｸE" panose="020B0900000000000000" pitchFamily="50" charset="-128"/>
            </a:endParaRPr>
          </a:p>
        </p:txBody>
      </p:sp>
      <p:sp>
        <p:nvSpPr>
          <p:cNvPr id="9" name="二等辺三角形 8"/>
          <p:cNvSpPr/>
          <p:nvPr/>
        </p:nvSpPr>
        <p:spPr>
          <a:xfrm rot="-5400000">
            <a:off x="3446802" y="2890263"/>
            <a:ext cx="108012" cy="57606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206642" y="8892480"/>
            <a:ext cx="6444716" cy="230832"/>
          </a:xfrm>
          <a:prstGeom prst="rect">
            <a:avLst/>
          </a:prstGeom>
          <a:noFill/>
          <a:ln w="22225">
            <a:solidFill>
              <a:schemeClr val="bg1">
                <a:lumMod val="65000"/>
              </a:schemeClr>
            </a:solidFill>
          </a:ln>
        </p:spPr>
        <p:txBody>
          <a:bodyPr wrap="square" rtlCol="0">
            <a:spAutoFit/>
          </a:bodyPr>
          <a:lstStyle/>
          <a:p>
            <a:pPr algn="ctr"/>
            <a:r>
              <a:rPr kumimoji="1" lang="ja-JP" altLang="en-US" sz="900" dirty="0" smtClean="0">
                <a:latin typeface="HGSｺﾞｼｯｸM" panose="020B0600000000000000" pitchFamily="50" charset="-128"/>
                <a:ea typeface="HGSｺﾞｼｯｸM" panose="020B0600000000000000" pitchFamily="50" charset="-128"/>
              </a:rPr>
              <a:t>建築</a:t>
            </a:r>
            <a:r>
              <a:rPr kumimoji="1" lang="en-US" altLang="ja-JP" sz="900" dirty="0" smtClean="0">
                <a:latin typeface="HGSｺﾞｼｯｸM" panose="020B0600000000000000" pitchFamily="50" charset="-128"/>
                <a:ea typeface="HGSｺﾞｼｯｸM" panose="020B0600000000000000" pitchFamily="50" charset="-128"/>
              </a:rPr>
              <a:t>CPD</a:t>
            </a:r>
            <a:r>
              <a:rPr kumimoji="1" lang="ja-JP" altLang="en-US" sz="900" dirty="0" smtClean="0">
                <a:latin typeface="HGSｺﾞｼｯｸM" panose="020B0600000000000000" pitchFamily="50" charset="-128"/>
                <a:ea typeface="HGSｺﾞｼｯｸM" panose="020B0600000000000000" pitchFamily="50" charset="-128"/>
              </a:rPr>
              <a:t>実績の登録をされる方は「建築</a:t>
            </a:r>
            <a:r>
              <a:rPr kumimoji="1" lang="en-US" altLang="ja-JP" sz="900" dirty="0" smtClean="0">
                <a:latin typeface="HGSｺﾞｼｯｸM" panose="020B0600000000000000" pitchFamily="50" charset="-128"/>
                <a:ea typeface="HGSｺﾞｼｯｸM" panose="020B0600000000000000" pitchFamily="50" charset="-128"/>
              </a:rPr>
              <a:t>CPD</a:t>
            </a:r>
            <a:r>
              <a:rPr kumimoji="1" lang="ja-JP" altLang="en-US" sz="900" dirty="0" smtClean="0">
                <a:latin typeface="HGSｺﾞｼｯｸM" panose="020B0600000000000000" pitchFamily="50" charset="-128"/>
                <a:ea typeface="HGSｺﾞｼｯｸM" panose="020B0600000000000000" pitchFamily="50" charset="-128"/>
              </a:rPr>
              <a:t>情報提供制度参加者カード」の</a:t>
            </a:r>
            <a:r>
              <a:rPr kumimoji="1" lang="en-US" altLang="ja-JP" sz="900" dirty="0" smtClean="0">
                <a:latin typeface="HGSｺﾞｼｯｸM" panose="020B0600000000000000" pitchFamily="50" charset="-128"/>
                <a:ea typeface="HGSｺﾞｼｯｸM" panose="020B0600000000000000" pitchFamily="50" charset="-128"/>
              </a:rPr>
              <a:t>ID</a:t>
            </a:r>
            <a:r>
              <a:rPr kumimoji="1" lang="ja-JP" altLang="en-US" sz="900" dirty="0" smtClean="0">
                <a:latin typeface="HGSｺﾞｼｯｸM" panose="020B0600000000000000" pitchFamily="50" charset="-128"/>
                <a:ea typeface="HGSｺﾞｼｯｸM" panose="020B0600000000000000" pitchFamily="50" charset="-128"/>
              </a:rPr>
              <a:t>番号がわかるものをご持参ください。</a:t>
            </a:r>
            <a:endParaRPr kumimoji="1" lang="ja-JP" altLang="en-US" sz="900" dirty="0">
              <a:latin typeface="HGSｺﾞｼｯｸM" panose="020B0600000000000000" pitchFamily="50" charset="-128"/>
              <a:ea typeface="HGSｺﾞｼｯｸM" panose="020B0600000000000000" pitchFamily="50" charset="-128"/>
            </a:endParaRPr>
          </a:p>
        </p:txBody>
      </p:sp>
      <p:sp>
        <p:nvSpPr>
          <p:cNvPr id="8" name="テキスト ボックス 7"/>
          <p:cNvSpPr txBox="1"/>
          <p:nvPr/>
        </p:nvSpPr>
        <p:spPr>
          <a:xfrm>
            <a:off x="4152470" y="1785461"/>
            <a:ext cx="2520280" cy="369332"/>
          </a:xfrm>
          <a:prstGeom prst="rect">
            <a:avLst/>
          </a:prstGeom>
          <a:noFill/>
        </p:spPr>
        <p:txBody>
          <a:bodyPr wrap="square" rtlCol="0">
            <a:spAutoFit/>
          </a:bodyPr>
          <a:lstStyle/>
          <a:p>
            <a:endParaRPr kumimoji="1" lang="ja-JP" altLang="en-US" dirty="0"/>
          </a:p>
        </p:txBody>
      </p:sp>
      <p:sp>
        <p:nvSpPr>
          <p:cNvPr id="13" name="テキスト ボックス 12"/>
          <p:cNvSpPr txBox="1"/>
          <p:nvPr/>
        </p:nvSpPr>
        <p:spPr>
          <a:xfrm>
            <a:off x="4045748" y="3414837"/>
            <a:ext cx="2508016" cy="646331"/>
          </a:xfrm>
          <a:prstGeom prst="rect">
            <a:avLst/>
          </a:prstGeom>
          <a:noFill/>
        </p:spPr>
        <p:txBody>
          <a:bodyPr wrap="square" rtlCol="0">
            <a:spAutoFit/>
          </a:bodyPr>
          <a:lstStyle/>
          <a:p>
            <a:r>
              <a:rPr lang="en-US" altLang="ja-JP" sz="900" dirty="0"/>
              <a:t>JR</a:t>
            </a:r>
            <a:r>
              <a:rPr lang="ja-JP" altLang="en-US" sz="900" dirty="0"/>
              <a:t>盛岡駅から徒歩４分</a:t>
            </a:r>
            <a:endParaRPr lang="en-US" altLang="ja-JP" sz="900" dirty="0"/>
          </a:p>
          <a:p>
            <a:r>
              <a:rPr lang="ja-JP" altLang="en-US" sz="900" dirty="0"/>
              <a:t>東北自動車道盛岡</a:t>
            </a:r>
            <a:r>
              <a:rPr lang="en-US" altLang="ja-JP" sz="900" dirty="0"/>
              <a:t>IC</a:t>
            </a:r>
            <a:r>
              <a:rPr lang="ja-JP" altLang="en-US" sz="900" dirty="0"/>
              <a:t>から車で８分</a:t>
            </a:r>
            <a:endParaRPr lang="en-US" altLang="ja-JP" sz="900" dirty="0"/>
          </a:p>
          <a:p>
            <a:r>
              <a:rPr lang="ja-JP" altLang="en-US" sz="900" dirty="0"/>
              <a:t>駐車場は有料になりますので、公共</a:t>
            </a:r>
            <a:r>
              <a:rPr lang="ja-JP" altLang="en-US" sz="900" dirty="0" smtClean="0"/>
              <a:t>交通機</a:t>
            </a:r>
            <a:endParaRPr lang="en-US" altLang="ja-JP" sz="900" dirty="0" smtClean="0"/>
          </a:p>
          <a:p>
            <a:r>
              <a:rPr lang="ja-JP" altLang="en-US" sz="900" dirty="0" smtClean="0"/>
              <a:t>関</a:t>
            </a:r>
            <a:r>
              <a:rPr lang="ja-JP" altLang="en-US" sz="900" dirty="0"/>
              <a:t>をご利用</a:t>
            </a:r>
            <a:r>
              <a:rPr lang="ja-JP" altLang="en-US" sz="900" dirty="0" smtClean="0"/>
              <a:t>ください</a:t>
            </a:r>
            <a:endParaRPr lang="ja-JP" altLang="en-US" sz="900" i="1" dirty="0">
              <a:latin typeface="ＭＳ ゴシック" panose="020B0609070205080204" pitchFamily="49" charset="-128"/>
              <a:ea typeface="ＭＳ ゴシック" panose="020B0609070205080204" pitchFamily="49" charset="-128"/>
            </a:endParaRPr>
          </a:p>
        </p:txBody>
      </p:sp>
      <p:pic>
        <p:nvPicPr>
          <p:cNvPr id="26" name="図 2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98636" y="2180342"/>
            <a:ext cx="2038676" cy="1232546"/>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950</TotalTime>
  <Words>279</Words>
  <Application>Microsoft Office PowerPoint</Application>
  <PresentationFormat>画面に合わせる (4:3)</PresentationFormat>
  <Paragraphs>63</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事業者のための　長寿命化リフォームセミナー</dc:title>
  <dc:creator>一般社団法人 住宅リフォーム推進協議会</dc:creator>
  <cp:lastModifiedBy>j</cp:lastModifiedBy>
  <cp:revision>190</cp:revision>
  <cp:lastPrinted>2015-09-18T05:19:34Z</cp:lastPrinted>
  <dcterms:created xsi:type="dcterms:W3CDTF">2011-09-28T04:45:21Z</dcterms:created>
  <dcterms:modified xsi:type="dcterms:W3CDTF">2015-09-18T05:22:13Z</dcterms:modified>
</cp:coreProperties>
</file>